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Montserrat Bold" charset="1" panose="00000800000000000000"/>
      <p:regular r:id="rId67"/>
    </p:embeddedFont>
    <p:embeddedFont>
      <p:font typeface="Montserrat" charset="1" panose="00000500000000000000"/>
      <p:regular r:id="rId69"/>
    </p:embeddedFont>
    <p:embeddedFont>
      <p:font typeface="Canva Sans" charset="1" panose="020B0503030501040103"/>
      <p:regular r:id="rId104"/>
    </p:embeddedFont>
    <p:embeddedFont>
      <p:font typeface="Canva Sans Bold" charset="1" panose="020B0803030501040103"/>
      <p:regular r:id="rId1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3.xml" Type="http://schemas.openxmlformats.org/officeDocument/2006/relationships/notesSlide"/><Relationship Id="rId101" Target="notesSlides/notesSlide34.xml" Type="http://schemas.openxmlformats.org/officeDocument/2006/relationships/notesSlide"/><Relationship Id="rId102" Target="notesSlides/notesSlide35.xml" Type="http://schemas.openxmlformats.org/officeDocument/2006/relationships/notesSlide"/><Relationship Id="rId103" Target="notesSlides/notesSlide36.xml" Type="http://schemas.openxmlformats.org/officeDocument/2006/relationships/notesSlide"/><Relationship Id="rId104" Target="fonts/font104.fntdata" Type="http://schemas.openxmlformats.org/officeDocument/2006/relationships/font"/><Relationship Id="rId105" Target="notesSlides/notesSlide37.xml" Type="http://schemas.openxmlformats.org/officeDocument/2006/relationships/notesSlide"/><Relationship Id="rId106" Target="notesSlides/notesSlide38.xml" Type="http://schemas.openxmlformats.org/officeDocument/2006/relationships/notesSlide"/><Relationship Id="rId107" Target="notesSlides/notesSlide39.xml" Type="http://schemas.openxmlformats.org/officeDocument/2006/relationships/notesSlide"/><Relationship Id="rId108" Target="notesSlides/notesSlide40.xml" Type="http://schemas.openxmlformats.org/officeDocument/2006/relationships/notesSlide"/><Relationship Id="rId109" Target="notesSlides/notesSlide41.xml" Type="http://schemas.openxmlformats.org/officeDocument/2006/relationships/notesSlide"/><Relationship Id="rId11" Target="slides/slide6.xml" Type="http://schemas.openxmlformats.org/officeDocument/2006/relationships/slide"/><Relationship Id="rId110" Target="notesSlides/notesSlide42.xml" Type="http://schemas.openxmlformats.org/officeDocument/2006/relationships/notesSlide"/><Relationship Id="rId111" Target="notesSlides/notesSlide43.xml" Type="http://schemas.openxmlformats.org/officeDocument/2006/relationships/notesSlide"/><Relationship Id="rId112" Target="notesSlides/notesSlide44.xml" Type="http://schemas.openxmlformats.org/officeDocument/2006/relationships/notesSlide"/><Relationship Id="rId113" Target="notesSlides/notesSlide45.xml" Type="http://schemas.openxmlformats.org/officeDocument/2006/relationships/notesSlide"/><Relationship Id="rId114" Target="notesSlides/notesSlide46.xml" Type="http://schemas.openxmlformats.org/officeDocument/2006/relationships/notesSlide"/><Relationship Id="rId115" Target="notesSlides/notesSlide47.xml" Type="http://schemas.openxmlformats.org/officeDocument/2006/relationships/notesSlide"/><Relationship Id="rId116" Target="notesSlides/notesSlide48.xml" Type="http://schemas.openxmlformats.org/officeDocument/2006/relationships/notesSlide"/><Relationship Id="rId117" Target="notesSlides/notesSlide49.xml" Type="http://schemas.openxmlformats.org/officeDocument/2006/relationships/notesSlide"/><Relationship Id="rId118" Target="notesSlides/notesSlide50.xml" Type="http://schemas.openxmlformats.org/officeDocument/2006/relationships/notesSlide"/><Relationship Id="rId119" Target="notesSlides/notesSlide51.xml" Type="http://schemas.openxmlformats.org/officeDocument/2006/relationships/notesSlide"/><Relationship Id="rId12" Target="slides/slide7.xml" Type="http://schemas.openxmlformats.org/officeDocument/2006/relationships/slide"/><Relationship Id="rId120" Target="notesSlides/notesSlide52.xml" Type="http://schemas.openxmlformats.org/officeDocument/2006/relationships/notesSlide"/><Relationship Id="rId121" Target="notesSlides/notesSlide53.xml" Type="http://schemas.openxmlformats.org/officeDocument/2006/relationships/notesSlide"/><Relationship Id="rId122" Target="notesSlides/notesSlide54.xml" Type="http://schemas.openxmlformats.org/officeDocument/2006/relationships/notesSlide"/><Relationship Id="rId123" Target="notesSlides/notesSlide55.xml" Type="http://schemas.openxmlformats.org/officeDocument/2006/relationships/notesSlide"/><Relationship Id="rId124" Target="fonts/font124.fntdata" Type="http://schemas.openxmlformats.org/officeDocument/2006/relationships/font"/><Relationship Id="rId125" Target="notesSlides/notesSlide56.xml" Type="http://schemas.openxmlformats.org/officeDocument/2006/relationships/notesSlide"/><Relationship Id="rId126" Target="notesSlides/notesSlide57.xml" Type="http://schemas.openxmlformats.org/officeDocument/2006/relationships/notesSlide"/><Relationship Id="rId127" Target="notesSlides/notesSlide58.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notesMasters/notesMaster1.xml" Type="http://schemas.openxmlformats.org/officeDocument/2006/relationships/notesMaster"/><Relationship Id="rId65" Target="theme/theme2.xml" Type="http://schemas.openxmlformats.org/officeDocument/2006/relationships/theme"/><Relationship Id="rId66" Target="notesSlides/notesSlide1.xml" Type="http://schemas.openxmlformats.org/officeDocument/2006/relationships/notesSlide"/><Relationship Id="rId67" Target="fonts/font67.fntdata" Type="http://schemas.openxmlformats.org/officeDocument/2006/relationships/font"/><Relationship Id="rId68" Target="notesSlides/notesSlide2.xml" Type="http://schemas.openxmlformats.org/officeDocument/2006/relationships/notesSlide"/><Relationship Id="rId69" Target="fonts/font69.fntdata" Type="http://schemas.openxmlformats.org/officeDocument/2006/relationships/font"/><Relationship Id="rId7" Target="slides/slide2.xml" Type="http://schemas.openxmlformats.org/officeDocument/2006/relationships/slide"/><Relationship Id="rId70" Target="notesSlides/notesSlide3.xml" Type="http://schemas.openxmlformats.org/officeDocument/2006/relationships/notesSlide"/><Relationship Id="rId71" Target="notesSlides/notesSlide4.xml" Type="http://schemas.openxmlformats.org/officeDocument/2006/relationships/notesSlide"/><Relationship Id="rId72" Target="notesSlides/notesSlide5.xml" Type="http://schemas.openxmlformats.org/officeDocument/2006/relationships/notesSlide"/><Relationship Id="rId73" Target="notesSlides/notesSlide6.xml" Type="http://schemas.openxmlformats.org/officeDocument/2006/relationships/notesSlide"/><Relationship Id="rId74" Target="notesSlides/notesSlide7.xml" Type="http://schemas.openxmlformats.org/officeDocument/2006/relationships/notesSlide"/><Relationship Id="rId75" Target="notesSlides/notesSlide8.xml" Type="http://schemas.openxmlformats.org/officeDocument/2006/relationships/notesSlide"/><Relationship Id="rId76" Target="notesSlides/notesSlide9.xml" Type="http://schemas.openxmlformats.org/officeDocument/2006/relationships/notesSlide"/><Relationship Id="rId77" Target="notesSlides/notesSlide10.xml" Type="http://schemas.openxmlformats.org/officeDocument/2006/relationships/notesSlide"/><Relationship Id="rId78" Target="notesSlides/notesSlide11.xml" Type="http://schemas.openxmlformats.org/officeDocument/2006/relationships/notesSlide"/><Relationship Id="rId79" Target="notesSlides/notesSlide12.xml" Type="http://schemas.openxmlformats.org/officeDocument/2006/relationships/notesSlide"/><Relationship Id="rId8" Target="slides/slide3.xml" Type="http://schemas.openxmlformats.org/officeDocument/2006/relationships/slide"/><Relationship Id="rId80" Target="notesSlides/notesSlide13.xml" Type="http://schemas.openxmlformats.org/officeDocument/2006/relationships/notesSlide"/><Relationship Id="rId81" Target="notesSlides/notesSlide14.xml" Type="http://schemas.openxmlformats.org/officeDocument/2006/relationships/notesSlide"/><Relationship Id="rId82" Target="notesSlides/notesSlide15.xml" Type="http://schemas.openxmlformats.org/officeDocument/2006/relationships/notesSlide"/><Relationship Id="rId83" Target="notesSlides/notesSlide16.xml" Type="http://schemas.openxmlformats.org/officeDocument/2006/relationships/notesSlide"/><Relationship Id="rId84" Target="notesSlides/notesSlide17.xml" Type="http://schemas.openxmlformats.org/officeDocument/2006/relationships/notesSlide"/><Relationship Id="rId85" Target="notesSlides/notesSlide18.xml" Type="http://schemas.openxmlformats.org/officeDocument/2006/relationships/notesSlide"/><Relationship Id="rId86" Target="notesSlides/notesSlide19.xml" Type="http://schemas.openxmlformats.org/officeDocument/2006/relationships/notesSlide"/><Relationship Id="rId87" Target="notesSlides/notesSlide20.xml" Type="http://schemas.openxmlformats.org/officeDocument/2006/relationships/notesSlide"/><Relationship Id="rId88" Target="notesSlides/notesSlide21.xml" Type="http://schemas.openxmlformats.org/officeDocument/2006/relationships/notesSlide"/><Relationship Id="rId89" Target="notesSlides/notesSlide22.xml" Type="http://schemas.openxmlformats.org/officeDocument/2006/relationships/notesSlide"/><Relationship Id="rId9" Target="slides/slide4.xml" Type="http://schemas.openxmlformats.org/officeDocument/2006/relationships/slide"/><Relationship Id="rId90" Target="notesSlides/notesSlide23.xml" Type="http://schemas.openxmlformats.org/officeDocument/2006/relationships/notesSlide"/><Relationship Id="rId91" Target="notesSlides/notesSlide24.xml" Type="http://schemas.openxmlformats.org/officeDocument/2006/relationships/notesSlide"/><Relationship Id="rId92" Target="notesSlides/notesSlide25.xml" Type="http://schemas.openxmlformats.org/officeDocument/2006/relationships/notesSlide"/><Relationship Id="rId93" Target="notesSlides/notesSlide26.xml" Type="http://schemas.openxmlformats.org/officeDocument/2006/relationships/notesSlide"/><Relationship Id="rId94" Target="notesSlides/notesSlide27.xml" Type="http://schemas.openxmlformats.org/officeDocument/2006/relationships/notesSlide"/><Relationship Id="rId95" Target="notesSlides/notesSlide28.xml" Type="http://schemas.openxmlformats.org/officeDocument/2006/relationships/notesSlide"/><Relationship Id="rId96" Target="notesSlides/notesSlide29.xml" Type="http://schemas.openxmlformats.org/officeDocument/2006/relationships/notesSlide"/><Relationship Id="rId97" Target="notesSlides/notesSlide30.xml" Type="http://schemas.openxmlformats.org/officeDocument/2006/relationships/notesSlide"/><Relationship Id="rId98" Target="notesSlides/notesSlide31.xml" Type="http://schemas.openxmlformats.org/officeDocument/2006/relationships/notesSlide"/><Relationship Id="rId99" Target="notesSlides/notesSlide3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5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5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jpeg" Type="http://schemas.openxmlformats.org/officeDocument/2006/relationships/image"/><Relationship Id="rId8" Target="../media/image44.jpeg" Type="http://schemas.openxmlformats.org/officeDocument/2006/relationships/image"/><Relationship Id="rId9" Target="../media/image4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6.jpeg" Type="http://schemas.openxmlformats.org/officeDocument/2006/relationships/image"/><Relationship Id="rId8" Target="../media/image47.jpeg" Type="http://schemas.openxmlformats.org/officeDocument/2006/relationships/image"/><Relationship Id="rId9" Target="../media/image4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notesSlides/notesSlide12.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notesSlides/notesSlide13.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55.jpeg" Type="http://schemas.openxmlformats.org/officeDocument/2006/relationships/image"/><Relationship Id="rId2" Target="../notesSlides/notesSlide14.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notesSlides/notesSlide15.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56.jpe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31.png" Type="http://schemas.openxmlformats.org/officeDocument/2006/relationships/image"/><Relationship Id="rId2" Target="../notesSlides/notesSlide1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31.png" Type="http://schemas.openxmlformats.org/officeDocument/2006/relationships/image"/><Relationship Id="rId2" Target="../notesSlides/notesSlide1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31.png" Type="http://schemas.openxmlformats.org/officeDocument/2006/relationships/image"/><Relationship Id="rId2" Target="../notesSlides/notesSlide18.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31.png" Type="http://schemas.openxmlformats.org/officeDocument/2006/relationships/image"/><Relationship Id="rId2" Target="../notesSlides/notesSlide19.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8.png" Type="http://schemas.openxmlformats.org/officeDocument/2006/relationships/image"/><Relationship Id="rId15" Target="../media/image4.png" Type="http://schemas.openxmlformats.org/officeDocument/2006/relationships/image"/><Relationship Id="rId16" Target="../media/image20.png" Type="http://schemas.openxmlformats.org/officeDocument/2006/relationships/image"/><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2" Target="../notesSlides/notesSlide21.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7.jpeg" Type="http://schemas.openxmlformats.org/officeDocument/2006/relationships/image"/><Relationship Id="rId2" Target="../notesSlides/notesSlide22.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notesSlides/notesSlide23.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25.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59.jpe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2" Target="../notesSlides/notesSlide28.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1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notesSlides/notesSlide29.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6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8.png" Type="http://schemas.openxmlformats.org/officeDocument/2006/relationships/image"/><Relationship Id="rId15" Target="../media/image4.png" Type="http://schemas.openxmlformats.org/officeDocument/2006/relationships/image"/><Relationship Id="rId16" Target="../media/image20.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62.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31.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2" Target="../notesSlides/notesSlide33.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34.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38.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notesSlides/notesSlide3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6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38.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6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2" Target="../notesSlides/notesSlide4.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notesSlides/notesSlide40.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6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67.png" Type="http://schemas.openxmlformats.org/officeDocument/2006/relationships/image"/><Relationship Id="rId2" Target="../notesSlides/notesSlide41.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67.png" Type="http://schemas.openxmlformats.org/officeDocument/2006/relationships/image"/><Relationship Id="rId2" Target="../notesSlides/notesSlide42.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3.xml" Type="http://schemas.openxmlformats.org/officeDocument/2006/relationships/notesSlide"/><Relationship Id="rId3" Target="../media/image38.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svg" Type="http://schemas.openxmlformats.org/officeDocument/2006/relationships/image"/><Relationship Id="rId11" Target="../media/image34.png" Type="http://schemas.openxmlformats.org/officeDocument/2006/relationships/image"/><Relationship Id="rId12" Target="../media/image3.png" Type="http://schemas.openxmlformats.org/officeDocument/2006/relationships/image"/><Relationship Id="rId13" Target="../media/image76.pn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77.png" Type="http://schemas.openxmlformats.org/officeDocument/2006/relationships/image"/><Relationship Id="rId2" Target="../notesSlides/notesSlide44.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78.jpeg" Type="http://schemas.openxmlformats.org/officeDocument/2006/relationships/image"/><Relationship Id="rId2" Target="../notesSlides/notesSlide45.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3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79.png" Type="http://schemas.openxmlformats.org/officeDocument/2006/relationships/image"/><Relationship Id="rId2" Target="../notesSlides/notesSlide46.xml" Type="http://schemas.openxmlformats.org/officeDocument/2006/relationships/notesSlid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34.png" Type="http://schemas.openxmlformats.org/officeDocument/2006/relationships/image"/><Relationship Id="rId8" Target="../media/image3.png" Type="http://schemas.openxmlformats.org/officeDocument/2006/relationships/image"/><Relationship Id="rId9" Target="../media/image3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3.png" Type="http://schemas.openxmlformats.org/officeDocument/2006/relationships/image"/><Relationship Id="rId12" Target="../media/image76.png" Type="http://schemas.openxmlformats.org/officeDocument/2006/relationships/image"/><Relationship Id="rId2" Target="../notesSlides/notesSlide4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7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8.xml" Type="http://schemas.openxmlformats.org/officeDocument/2006/relationships/notesSlide"/><Relationship Id="rId3" Target="../media/image38.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notesSlides/notesSlide49.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2" Target="../notesSlides/notesSlide5.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80.jpeg" Type="http://schemas.openxmlformats.org/officeDocument/2006/relationships/image"/><Relationship Id="rId2" Target="../notesSlides/notesSlide50.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notesSlides/notesSlide51.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81.jpe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41.png" Type="http://schemas.openxmlformats.org/officeDocument/2006/relationships/image"/><Relationship Id="rId15" Target="../media/image42.png" Type="http://schemas.openxmlformats.org/officeDocument/2006/relationships/image"/><Relationship Id="rId2" Target="../notesSlides/notesSlide52.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82.jpeg" Type="http://schemas.openxmlformats.org/officeDocument/2006/relationships/image"/><Relationship Id="rId2" Target="../notesSlides/notesSlide53.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15" Target="../media/image83.jpeg" Type="http://schemas.openxmlformats.org/officeDocument/2006/relationships/image"/><Relationship Id="rId2" Target="../notesSlides/notesSlide54.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notesSlides/notesSlide55.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6.xml" Type="http://schemas.openxmlformats.org/officeDocument/2006/relationships/notesSlide"/><Relationship Id="rId3" Target="../media/image38.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notesSlides/notesSlide5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8.xml" Type="http://schemas.openxmlformats.org/officeDocument/2006/relationships/notesSlide"/><Relationship Id="rId3" Target="../media/image84.jpeg" Type="http://schemas.openxmlformats.org/officeDocument/2006/relationships/image"/><Relationship Id="rId4" Target="../media/image85.png" Type="http://schemas.openxmlformats.org/officeDocument/2006/relationships/image"/><Relationship Id="rId5" Target="../media/image34.png" Type="http://schemas.openxmlformats.org/officeDocument/2006/relationships/image"/><Relationship Id="rId6" Target="../media/image86.png" Type="http://schemas.openxmlformats.org/officeDocument/2006/relationships/image"/><Relationship Id="rId7" Target="../media/image35.png" Type="http://schemas.openxmlformats.org/officeDocument/2006/relationships/image"/><Relationship Id="rId8" Target="../media/image8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2" Target="../notesSlides/notesSlide6.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2" Target="../notesSlides/notesSlide7.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2.jpe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9186744" y="-3767798"/>
            <a:ext cx="7064820" cy="7065550"/>
          </a:xfrm>
          <a:custGeom>
            <a:avLst/>
            <a:gdLst/>
            <a:ahLst/>
            <a:cxnLst/>
            <a:rect r="r" b="b" t="t" l="l"/>
            <a:pathLst>
              <a:path h="7065550" w="7064820">
                <a:moveTo>
                  <a:pt x="0" y="0"/>
                </a:moveTo>
                <a:lnTo>
                  <a:pt x="7064820" y="0"/>
                </a:lnTo>
                <a:lnTo>
                  <a:pt x="7064820" y="7065550"/>
                </a:lnTo>
                <a:lnTo>
                  <a:pt x="0" y="7065550"/>
                </a:lnTo>
                <a:lnTo>
                  <a:pt x="0" y="0"/>
                </a:lnTo>
                <a:close/>
              </a:path>
            </a:pathLst>
          </a:custGeom>
          <a:blipFill>
            <a:blip r:embed="rId4">
              <a:alphaModFix amt="89000"/>
            </a:blip>
            <a:stretch>
              <a:fillRect l="-5" t="0" r="-5" b="0"/>
            </a:stretch>
          </a:blipFill>
        </p:spPr>
      </p:sp>
      <p:sp>
        <p:nvSpPr>
          <p:cNvPr name="Freeform 4" id="4"/>
          <p:cNvSpPr/>
          <p:nvPr/>
        </p:nvSpPr>
        <p:spPr>
          <a:xfrm flipH="false" flipV="false" rot="0">
            <a:off x="16714174" y="743624"/>
            <a:ext cx="652750" cy="652750"/>
          </a:xfrm>
          <a:custGeom>
            <a:avLst/>
            <a:gdLst/>
            <a:ahLst/>
            <a:cxnLst/>
            <a:rect r="r" b="b" t="t" l="l"/>
            <a:pathLst>
              <a:path h="652750" w="652750">
                <a:moveTo>
                  <a:pt x="0" y="0"/>
                </a:moveTo>
                <a:lnTo>
                  <a:pt x="652750" y="0"/>
                </a:lnTo>
                <a:lnTo>
                  <a:pt x="652750" y="652750"/>
                </a:lnTo>
                <a:lnTo>
                  <a:pt x="0" y="652750"/>
                </a:lnTo>
                <a:lnTo>
                  <a:pt x="0" y="0"/>
                </a:lnTo>
                <a:close/>
              </a:path>
            </a:pathLst>
          </a:custGeom>
          <a:blipFill>
            <a:blip r:embed="rId5"/>
            <a:stretch>
              <a:fillRect l="0" t="0" r="0" b="0"/>
            </a:stretch>
          </a:blipFill>
        </p:spPr>
      </p:sp>
      <p:sp>
        <p:nvSpPr>
          <p:cNvPr name="Freeform 5" id="5"/>
          <p:cNvSpPr/>
          <p:nvPr/>
        </p:nvSpPr>
        <p:spPr>
          <a:xfrm flipH="false" flipV="false" rot="0">
            <a:off x="16572050" y="9340600"/>
            <a:ext cx="571500" cy="571500"/>
          </a:xfrm>
          <a:custGeom>
            <a:avLst/>
            <a:gdLst/>
            <a:ahLst/>
            <a:cxnLst/>
            <a:rect r="r" b="b" t="t" l="l"/>
            <a:pathLst>
              <a:path h="571500" w="571500">
                <a:moveTo>
                  <a:pt x="0" y="0"/>
                </a:moveTo>
                <a:lnTo>
                  <a:pt x="571500" y="0"/>
                </a:lnTo>
                <a:lnTo>
                  <a:pt x="571500" y="571500"/>
                </a:lnTo>
                <a:lnTo>
                  <a:pt x="0" y="571500"/>
                </a:lnTo>
                <a:lnTo>
                  <a:pt x="0" y="0"/>
                </a:lnTo>
                <a:close/>
              </a:path>
            </a:pathLst>
          </a:custGeom>
          <a:blipFill>
            <a:blip r:embed="rId6"/>
            <a:stretch>
              <a:fillRect l="0" t="0" r="0" b="0"/>
            </a:stretch>
          </a:blipFill>
        </p:spPr>
      </p:sp>
      <p:sp>
        <p:nvSpPr>
          <p:cNvPr name="Freeform 6" id="6"/>
          <p:cNvSpPr/>
          <p:nvPr/>
        </p:nvSpPr>
        <p:spPr>
          <a:xfrm flipH="false" flipV="false" rot="0">
            <a:off x="-929002" y="948646"/>
            <a:ext cx="2618250" cy="2618206"/>
          </a:xfrm>
          <a:custGeom>
            <a:avLst/>
            <a:gdLst/>
            <a:ahLst/>
            <a:cxnLst/>
            <a:rect r="r" b="b" t="t" l="l"/>
            <a:pathLst>
              <a:path h="2618206" w="2618250">
                <a:moveTo>
                  <a:pt x="0" y="0"/>
                </a:moveTo>
                <a:lnTo>
                  <a:pt x="2618250" y="0"/>
                </a:lnTo>
                <a:lnTo>
                  <a:pt x="2618250" y="2618206"/>
                </a:lnTo>
                <a:lnTo>
                  <a:pt x="0" y="2618206"/>
                </a:lnTo>
                <a:lnTo>
                  <a:pt x="0" y="0"/>
                </a:lnTo>
                <a:close/>
              </a:path>
            </a:pathLst>
          </a:custGeom>
          <a:blipFill>
            <a:blip r:embed="rId7"/>
            <a:stretch>
              <a:fillRect l="0" t="0" r="0" b="0"/>
            </a:stretch>
          </a:blipFill>
        </p:spPr>
      </p:sp>
      <p:sp>
        <p:nvSpPr>
          <p:cNvPr name="Freeform 7" id="7"/>
          <p:cNvSpPr/>
          <p:nvPr/>
        </p:nvSpPr>
        <p:spPr>
          <a:xfrm flipH="false" flipV="false" rot="0">
            <a:off x="14095900" y="17657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8"/>
            <a:stretch>
              <a:fillRect l="0" t="0" r="0" b="0"/>
            </a:stretch>
          </a:blipFill>
        </p:spPr>
      </p:sp>
      <p:sp>
        <p:nvSpPr>
          <p:cNvPr name="Freeform 8" id="8"/>
          <p:cNvSpPr/>
          <p:nvPr/>
        </p:nvSpPr>
        <p:spPr>
          <a:xfrm flipH="false" flipV="false" rot="0">
            <a:off x="3298800" y="4251400"/>
            <a:ext cx="2193300" cy="2193300"/>
          </a:xfrm>
          <a:custGeom>
            <a:avLst/>
            <a:gdLst/>
            <a:ahLst/>
            <a:cxnLst/>
            <a:rect r="r" b="b" t="t" l="l"/>
            <a:pathLst>
              <a:path h="2193300" w="2193300">
                <a:moveTo>
                  <a:pt x="0" y="0"/>
                </a:moveTo>
                <a:lnTo>
                  <a:pt x="2193300" y="0"/>
                </a:lnTo>
                <a:lnTo>
                  <a:pt x="2193300" y="2193300"/>
                </a:lnTo>
                <a:lnTo>
                  <a:pt x="0" y="2193300"/>
                </a:lnTo>
                <a:lnTo>
                  <a:pt x="0" y="0"/>
                </a:lnTo>
                <a:close/>
              </a:path>
            </a:pathLst>
          </a:custGeom>
          <a:blipFill>
            <a:blip r:embed="rId9"/>
            <a:stretch>
              <a:fillRect l="0" t="0" r="0" b="0"/>
            </a:stretch>
          </a:blipFill>
        </p:spPr>
      </p:sp>
      <p:sp>
        <p:nvSpPr>
          <p:cNvPr name="Freeform 9" id="9"/>
          <p:cNvSpPr/>
          <p:nvPr/>
        </p:nvSpPr>
        <p:spPr>
          <a:xfrm flipH="false" flipV="false" rot="0">
            <a:off x="14610830" y="8162544"/>
            <a:ext cx="1119200" cy="1119300"/>
          </a:xfrm>
          <a:custGeom>
            <a:avLst/>
            <a:gdLst/>
            <a:ahLst/>
            <a:cxnLst/>
            <a:rect r="r" b="b" t="t" l="l"/>
            <a:pathLst>
              <a:path h="1119300" w="1119200">
                <a:moveTo>
                  <a:pt x="0" y="0"/>
                </a:moveTo>
                <a:lnTo>
                  <a:pt x="1119200" y="0"/>
                </a:lnTo>
                <a:lnTo>
                  <a:pt x="1119200" y="1119300"/>
                </a:lnTo>
                <a:lnTo>
                  <a:pt x="0" y="1119300"/>
                </a:lnTo>
                <a:lnTo>
                  <a:pt x="0" y="0"/>
                </a:lnTo>
                <a:close/>
              </a:path>
            </a:pathLst>
          </a:custGeom>
          <a:blipFill>
            <a:blip r:embed="rId10"/>
            <a:stretch>
              <a:fillRect l="-4" t="0" r="-4" b="0"/>
            </a:stretch>
          </a:blipFill>
        </p:spPr>
      </p:sp>
      <p:grpSp>
        <p:nvGrpSpPr>
          <p:cNvPr name="Group 10" id="10"/>
          <p:cNvGrpSpPr/>
          <p:nvPr/>
        </p:nvGrpSpPr>
        <p:grpSpPr>
          <a:xfrm rot="0">
            <a:off x="0" y="-31"/>
            <a:ext cx="18288000" cy="10287000"/>
            <a:chOff x="0" y="0"/>
            <a:chExt cx="4816593" cy="2709333"/>
          </a:xfrm>
        </p:grpSpPr>
        <p:sp>
          <p:nvSpPr>
            <p:cNvPr name="Freeform 11" id="11"/>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2745"/>
              </a:srgbClr>
            </a:solidFill>
          </p:spPr>
        </p:sp>
        <p:sp>
          <p:nvSpPr>
            <p:cNvPr name="TextBox 12" id="12"/>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13" id="13"/>
          <p:cNvSpPr txBox="true"/>
          <p:nvPr/>
        </p:nvSpPr>
        <p:spPr>
          <a:xfrm rot="0">
            <a:off x="6412335" y="4167661"/>
            <a:ext cx="5463330" cy="1951617"/>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Power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5"/>
            <a:stretch>
              <a:fillRect l="0" t="0" r="0" b="0"/>
            </a:stretch>
          </a:blipFill>
        </p:spPr>
      </p:sp>
      <p:sp>
        <p:nvSpPr>
          <p:cNvPr name="Freeform 4" id="4"/>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6"/>
            <a:stretch>
              <a:fillRect l="0" t="0" r="0" b="0"/>
            </a:stretch>
          </a:blipFill>
        </p:spPr>
      </p:sp>
      <p:grpSp>
        <p:nvGrpSpPr>
          <p:cNvPr name="Group 5" id="5"/>
          <p:cNvGrpSpPr/>
          <p:nvPr/>
        </p:nvGrpSpPr>
        <p:grpSpPr>
          <a:xfrm rot="0">
            <a:off x="5447970" y="322897"/>
            <a:ext cx="7392059" cy="1411606"/>
            <a:chOff x="0" y="0"/>
            <a:chExt cx="9856079" cy="1882141"/>
          </a:xfrm>
        </p:grpSpPr>
        <p:sp>
          <p:nvSpPr>
            <p:cNvPr name="Freeform 6" id="6"/>
            <p:cNvSpPr/>
            <p:nvPr/>
          </p:nvSpPr>
          <p:spPr>
            <a:xfrm flipH="false" flipV="false" rot="0">
              <a:off x="0" y="0"/>
              <a:ext cx="9856079" cy="1882141"/>
            </a:xfrm>
            <a:custGeom>
              <a:avLst/>
              <a:gdLst/>
              <a:ahLst/>
              <a:cxnLst/>
              <a:rect r="r" b="b" t="t" l="l"/>
              <a:pathLst>
                <a:path h="1882141" w="9856079">
                  <a:moveTo>
                    <a:pt x="0" y="0"/>
                  </a:moveTo>
                  <a:lnTo>
                    <a:pt x="9856079" y="0"/>
                  </a:lnTo>
                  <a:lnTo>
                    <a:pt x="9856079" y="1882141"/>
                  </a:lnTo>
                  <a:lnTo>
                    <a:pt x="0" y="1882141"/>
                  </a:lnTo>
                  <a:close/>
                </a:path>
              </a:pathLst>
            </a:custGeom>
            <a:solidFill>
              <a:srgbClr val="000000">
                <a:alpha val="0"/>
              </a:srgbClr>
            </a:solidFill>
          </p:spPr>
        </p:sp>
        <p:sp>
          <p:nvSpPr>
            <p:cNvPr name="TextBox 7" id="7"/>
            <p:cNvSpPr txBox="true"/>
            <p:nvPr/>
          </p:nvSpPr>
          <p:spPr>
            <a:xfrm>
              <a:off x="0" y="0"/>
              <a:ext cx="9856079"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Types of Batteries</a:t>
              </a:r>
            </a:p>
          </p:txBody>
        </p:sp>
      </p:grpSp>
      <p:sp>
        <p:nvSpPr>
          <p:cNvPr name="TextBox 8" id="8"/>
          <p:cNvSpPr txBox="true"/>
          <p:nvPr/>
        </p:nvSpPr>
        <p:spPr>
          <a:xfrm rot="0">
            <a:off x="1842956" y="1673756"/>
            <a:ext cx="15917491" cy="685805"/>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Primary Batteries (Non-rechargeable)</a:t>
            </a:r>
          </a:p>
        </p:txBody>
      </p:sp>
      <p:sp>
        <p:nvSpPr>
          <p:cNvPr name="TextBox 9" id="9"/>
          <p:cNvSpPr txBox="true"/>
          <p:nvPr/>
        </p:nvSpPr>
        <p:spPr>
          <a:xfrm rot="0">
            <a:off x="874075" y="3433822"/>
            <a:ext cx="2716074" cy="685805"/>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 Alkaline </a:t>
            </a:r>
          </a:p>
        </p:txBody>
      </p:sp>
      <p:sp>
        <p:nvSpPr>
          <p:cNvPr name="TextBox 10" id="10"/>
          <p:cNvSpPr txBox="true"/>
          <p:nvPr/>
        </p:nvSpPr>
        <p:spPr>
          <a:xfrm rot="0">
            <a:off x="1028700" y="5634102"/>
            <a:ext cx="2844603" cy="685805"/>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Air / zinc </a:t>
            </a:r>
          </a:p>
        </p:txBody>
      </p:sp>
      <p:sp>
        <p:nvSpPr>
          <p:cNvPr name="TextBox 11" id="11"/>
          <p:cNvSpPr txBox="true"/>
          <p:nvPr/>
        </p:nvSpPr>
        <p:spPr>
          <a:xfrm rot="0">
            <a:off x="1028700" y="7967304"/>
            <a:ext cx="5122898" cy="1095411"/>
          </a:xfrm>
          <a:prstGeom prst="rect">
            <a:avLst/>
          </a:prstGeom>
        </p:spPr>
        <p:txBody>
          <a:bodyPr anchor="t" rtlCol="false" tIns="0" lIns="0" bIns="0" rIns="0">
            <a:spAutoFit/>
          </a:bodyPr>
          <a:lstStyle/>
          <a:p>
            <a:pPr algn="ctr">
              <a:lnSpc>
                <a:spcPts val="4394"/>
              </a:lnSpc>
              <a:spcBef>
                <a:spcPct val="0"/>
              </a:spcBef>
            </a:pPr>
            <a:r>
              <a:rPr lang="en-US" sz="3662">
                <a:solidFill>
                  <a:srgbClr val="FFFFFF"/>
                </a:solidFill>
                <a:latin typeface="Montserrat"/>
                <a:ea typeface="Montserrat"/>
                <a:cs typeface="Montserrat"/>
                <a:sym typeface="Montserrat"/>
              </a:rPr>
              <a:t>Lithium / mang</a:t>
            </a:r>
            <a:r>
              <a:rPr lang="en-US" sz="3662">
                <a:solidFill>
                  <a:srgbClr val="FFFFFF"/>
                </a:solidFill>
                <a:latin typeface="Montserrat"/>
                <a:ea typeface="Montserrat"/>
                <a:cs typeface="Montserrat"/>
                <a:sym typeface="Montserrat"/>
              </a:rPr>
              <a:t>anese dioxide</a:t>
            </a:r>
          </a:p>
        </p:txBody>
      </p:sp>
      <p:sp>
        <p:nvSpPr>
          <p:cNvPr name="TextBox 12" id="12"/>
          <p:cNvSpPr txBox="true"/>
          <p:nvPr/>
        </p:nvSpPr>
        <p:spPr>
          <a:xfrm rot="0">
            <a:off x="6201767" y="3500476"/>
            <a:ext cx="6638263" cy="542973"/>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Nominal cell Voltage: 1.5V </a:t>
            </a:r>
          </a:p>
        </p:txBody>
      </p:sp>
      <p:sp>
        <p:nvSpPr>
          <p:cNvPr name="TextBox 13" id="13"/>
          <p:cNvSpPr txBox="true"/>
          <p:nvPr/>
        </p:nvSpPr>
        <p:spPr>
          <a:xfrm rot="0">
            <a:off x="6407375" y="5780572"/>
            <a:ext cx="6227047" cy="542973"/>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Nominal cell Voltage: 1.45V </a:t>
            </a:r>
          </a:p>
        </p:txBody>
      </p:sp>
      <p:sp>
        <p:nvSpPr>
          <p:cNvPr name="TextBox 14" id="14"/>
          <p:cNvSpPr txBox="true"/>
          <p:nvPr/>
        </p:nvSpPr>
        <p:spPr>
          <a:xfrm rot="0">
            <a:off x="7051010" y="7967274"/>
            <a:ext cx="5789020" cy="542973"/>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Nominal cell Voltage: 3.5V </a:t>
            </a:r>
          </a:p>
        </p:txBody>
      </p:sp>
      <p:sp>
        <p:nvSpPr>
          <p:cNvPr name="Freeform 15" id="15"/>
          <p:cNvSpPr/>
          <p:nvPr/>
        </p:nvSpPr>
        <p:spPr>
          <a:xfrm flipH="false" flipV="false" rot="0">
            <a:off x="13448182" y="2769136"/>
            <a:ext cx="3811118" cy="2015176"/>
          </a:xfrm>
          <a:custGeom>
            <a:avLst/>
            <a:gdLst/>
            <a:ahLst/>
            <a:cxnLst/>
            <a:rect r="r" b="b" t="t" l="l"/>
            <a:pathLst>
              <a:path h="2015176" w="3811118">
                <a:moveTo>
                  <a:pt x="0" y="0"/>
                </a:moveTo>
                <a:lnTo>
                  <a:pt x="3811118" y="0"/>
                </a:lnTo>
                <a:lnTo>
                  <a:pt x="3811118" y="2015177"/>
                </a:lnTo>
                <a:lnTo>
                  <a:pt x="0" y="2015177"/>
                </a:lnTo>
                <a:lnTo>
                  <a:pt x="0" y="0"/>
                </a:lnTo>
                <a:close/>
              </a:path>
            </a:pathLst>
          </a:custGeom>
          <a:blipFill>
            <a:blip r:embed="rId7"/>
            <a:stretch>
              <a:fillRect l="0" t="-18513" r="0" b="-23141"/>
            </a:stretch>
          </a:blipFill>
        </p:spPr>
      </p:sp>
      <p:sp>
        <p:nvSpPr>
          <p:cNvPr name="Freeform 16" id="16"/>
          <p:cNvSpPr/>
          <p:nvPr/>
        </p:nvSpPr>
        <p:spPr>
          <a:xfrm flipH="false" flipV="false" rot="0">
            <a:off x="14003749" y="5048676"/>
            <a:ext cx="3157403" cy="2016290"/>
          </a:xfrm>
          <a:custGeom>
            <a:avLst/>
            <a:gdLst/>
            <a:ahLst/>
            <a:cxnLst/>
            <a:rect r="r" b="b" t="t" l="l"/>
            <a:pathLst>
              <a:path h="2016290" w="3157403">
                <a:moveTo>
                  <a:pt x="0" y="0"/>
                </a:moveTo>
                <a:lnTo>
                  <a:pt x="3157403" y="0"/>
                </a:lnTo>
                <a:lnTo>
                  <a:pt x="3157403" y="2016290"/>
                </a:lnTo>
                <a:lnTo>
                  <a:pt x="0" y="2016290"/>
                </a:lnTo>
                <a:lnTo>
                  <a:pt x="0" y="0"/>
                </a:lnTo>
                <a:close/>
              </a:path>
            </a:pathLst>
          </a:custGeom>
          <a:blipFill>
            <a:blip r:embed="rId8"/>
            <a:stretch>
              <a:fillRect l="-2413" t="-1342" r="-2413" b="-5670"/>
            </a:stretch>
          </a:blipFill>
        </p:spPr>
      </p:sp>
      <p:sp>
        <p:nvSpPr>
          <p:cNvPr name="Freeform 17" id="17"/>
          <p:cNvSpPr/>
          <p:nvPr/>
        </p:nvSpPr>
        <p:spPr>
          <a:xfrm flipH="false" flipV="false" rot="0">
            <a:off x="14279020" y="7329329"/>
            <a:ext cx="2980280" cy="2371184"/>
          </a:xfrm>
          <a:custGeom>
            <a:avLst/>
            <a:gdLst/>
            <a:ahLst/>
            <a:cxnLst/>
            <a:rect r="r" b="b" t="t" l="l"/>
            <a:pathLst>
              <a:path h="2371184" w="2980280">
                <a:moveTo>
                  <a:pt x="0" y="0"/>
                </a:moveTo>
                <a:lnTo>
                  <a:pt x="2980280" y="0"/>
                </a:lnTo>
                <a:lnTo>
                  <a:pt x="2980280" y="2371184"/>
                </a:lnTo>
                <a:lnTo>
                  <a:pt x="0" y="2371184"/>
                </a:lnTo>
                <a:lnTo>
                  <a:pt x="0" y="0"/>
                </a:lnTo>
                <a:close/>
              </a:path>
            </a:pathLst>
          </a:custGeom>
          <a:blipFill>
            <a:blip r:embed="rId9"/>
            <a:stretch>
              <a:fillRect l="-8678" t="-20959" r="0" b="-1563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5"/>
            <a:stretch>
              <a:fillRect l="0" t="0" r="0" b="0"/>
            </a:stretch>
          </a:blipFill>
        </p:spPr>
      </p:sp>
      <p:sp>
        <p:nvSpPr>
          <p:cNvPr name="Freeform 4" id="4"/>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6"/>
            <a:stretch>
              <a:fillRect l="0" t="0" r="0" b="0"/>
            </a:stretch>
          </a:blipFill>
        </p:spPr>
      </p:sp>
      <p:sp>
        <p:nvSpPr>
          <p:cNvPr name="Freeform 5" id="5"/>
          <p:cNvSpPr/>
          <p:nvPr/>
        </p:nvSpPr>
        <p:spPr>
          <a:xfrm flipH="false" flipV="false" rot="0">
            <a:off x="14177421" y="5148287"/>
            <a:ext cx="2973739" cy="2086759"/>
          </a:xfrm>
          <a:custGeom>
            <a:avLst/>
            <a:gdLst/>
            <a:ahLst/>
            <a:cxnLst/>
            <a:rect r="r" b="b" t="t" l="l"/>
            <a:pathLst>
              <a:path h="2086759" w="2973739">
                <a:moveTo>
                  <a:pt x="0" y="0"/>
                </a:moveTo>
                <a:lnTo>
                  <a:pt x="2973740" y="0"/>
                </a:lnTo>
                <a:lnTo>
                  <a:pt x="2973740" y="2086759"/>
                </a:lnTo>
                <a:lnTo>
                  <a:pt x="0" y="2086759"/>
                </a:lnTo>
                <a:lnTo>
                  <a:pt x="0" y="0"/>
                </a:lnTo>
                <a:close/>
              </a:path>
            </a:pathLst>
          </a:custGeom>
          <a:blipFill>
            <a:blip r:embed="rId7"/>
            <a:stretch>
              <a:fillRect l="0" t="-22405" r="0" b="-20100"/>
            </a:stretch>
          </a:blipFill>
        </p:spPr>
      </p:sp>
      <p:sp>
        <p:nvSpPr>
          <p:cNvPr name="Freeform 6" id="6"/>
          <p:cNvSpPr/>
          <p:nvPr/>
        </p:nvSpPr>
        <p:spPr>
          <a:xfrm flipH="false" flipV="false" rot="0">
            <a:off x="14357489" y="7482696"/>
            <a:ext cx="2623595" cy="2623595"/>
          </a:xfrm>
          <a:custGeom>
            <a:avLst/>
            <a:gdLst/>
            <a:ahLst/>
            <a:cxnLst/>
            <a:rect r="r" b="b" t="t" l="l"/>
            <a:pathLst>
              <a:path h="2623595" w="2623595">
                <a:moveTo>
                  <a:pt x="0" y="0"/>
                </a:moveTo>
                <a:lnTo>
                  <a:pt x="2623595" y="0"/>
                </a:lnTo>
                <a:lnTo>
                  <a:pt x="2623595" y="2623595"/>
                </a:lnTo>
                <a:lnTo>
                  <a:pt x="0" y="2623595"/>
                </a:lnTo>
                <a:lnTo>
                  <a:pt x="0" y="0"/>
                </a:lnTo>
                <a:close/>
              </a:path>
            </a:pathLst>
          </a:custGeom>
          <a:blipFill>
            <a:blip r:embed="rId8"/>
            <a:stretch>
              <a:fillRect l="0" t="0" r="0" b="0"/>
            </a:stretch>
          </a:blipFill>
        </p:spPr>
      </p:sp>
      <p:grpSp>
        <p:nvGrpSpPr>
          <p:cNvPr name="Group 7" id="7"/>
          <p:cNvGrpSpPr/>
          <p:nvPr/>
        </p:nvGrpSpPr>
        <p:grpSpPr>
          <a:xfrm rot="0">
            <a:off x="5447970" y="322897"/>
            <a:ext cx="7392059" cy="1411606"/>
            <a:chOff x="0" y="0"/>
            <a:chExt cx="9856079" cy="1882141"/>
          </a:xfrm>
        </p:grpSpPr>
        <p:sp>
          <p:nvSpPr>
            <p:cNvPr name="Freeform 8" id="8"/>
            <p:cNvSpPr/>
            <p:nvPr/>
          </p:nvSpPr>
          <p:spPr>
            <a:xfrm flipH="false" flipV="false" rot="0">
              <a:off x="0" y="0"/>
              <a:ext cx="9856079" cy="1882141"/>
            </a:xfrm>
            <a:custGeom>
              <a:avLst/>
              <a:gdLst/>
              <a:ahLst/>
              <a:cxnLst/>
              <a:rect r="r" b="b" t="t" l="l"/>
              <a:pathLst>
                <a:path h="1882141" w="9856079">
                  <a:moveTo>
                    <a:pt x="0" y="0"/>
                  </a:moveTo>
                  <a:lnTo>
                    <a:pt x="9856079" y="0"/>
                  </a:lnTo>
                  <a:lnTo>
                    <a:pt x="9856079" y="1882141"/>
                  </a:lnTo>
                  <a:lnTo>
                    <a:pt x="0" y="1882141"/>
                  </a:lnTo>
                  <a:close/>
                </a:path>
              </a:pathLst>
            </a:custGeom>
            <a:solidFill>
              <a:srgbClr val="000000">
                <a:alpha val="0"/>
              </a:srgbClr>
            </a:solidFill>
          </p:spPr>
        </p:sp>
        <p:sp>
          <p:nvSpPr>
            <p:cNvPr name="TextBox 9" id="9"/>
            <p:cNvSpPr txBox="true"/>
            <p:nvPr/>
          </p:nvSpPr>
          <p:spPr>
            <a:xfrm>
              <a:off x="0" y="0"/>
              <a:ext cx="9856079"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Types of Batteries</a:t>
              </a:r>
            </a:p>
          </p:txBody>
        </p:sp>
      </p:grpSp>
      <p:sp>
        <p:nvSpPr>
          <p:cNvPr name="Freeform 10" id="10"/>
          <p:cNvSpPr/>
          <p:nvPr/>
        </p:nvSpPr>
        <p:spPr>
          <a:xfrm flipH="false" flipV="false" rot="0">
            <a:off x="14357489" y="2442126"/>
            <a:ext cx="2623595" cy="2458510"/>
          </a:xfrm>
          <a:custGeom>
            <a:avLst/>
            <a:gdLst/>
            <a:ahLst/>
            <a:cxnLst/>
            <a:rect r="r" b="b" t="t" l="l"/>
            <a:pathLst>
              <a:path h="2458510" w="2623595">
                <a:moveTo>
                  <a:pt x="0" y="0"/>
                </a:moveTo>
                <a:lnTo>
                  <a:pt x="2623595" y="0"/>
                </a:lnTo>
                <a:lnTo>
                  <a:pt x="2623595" y="2458511"/>
                </a:lnTo>
                <a:lnTo>
                  <a:pt x="0" y="2458511"/>
                </a:lnTo>
                <a:lnTo>
                  <a:pt x="0" y="0"/>
                </a:lnTo>
                <a:close/>
              </a:path>
            </a:pathLst>
          </a:custGeom>
          <a:blipFill>
            <a:blip r:embed="rId9"/>
            <a:stretch>
              <a:fillRect l="0" t="0" r="0" b="-6714"/>
            </a:stretch>
          </a:blipFill>
        </p:spPr>
      </p:sp>
      <p:sp>
        <p:nvSpPr>
          <p:cNvPr name="TextBox 11" id="11"/>
          <p:cNvSpPr txBox="true"/>
          <p:nvPr/>
        </p:nvSpPr>
        <p:spPr>
          <a:xfrm rot="0">
            <a:off x="1028700" y="7974219"/>
            <a:ext cx="2814340"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 LeadAcid</a:t>
            </a:r>
          </a:p>
        </p:txBody>
      </p:sp>
      <p:sp>
        <p:nvSpPr>
          <p:cNvPr name="TextBox 12" id="12"/>
          <p:cNvSpPr txBox="true"/>
          <p:nvPr/>
        </p:nvSpPr>
        <p:spPr>
          <a:xfrm rot="0">
            <a:off x="1028700" y="5650119"/>
            <a:ext cx="3302794"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Lithium ion</a:t>
            </a:r>
          </a:p>
        </p:txBody>
      </p:sp>
      <p:sp>
        <p:nvSpPr>
          <p:cNvPr name="TextBox 13" id="13"/>
          <p:cNvSpPr txBox="true"/>
          <p:nvPr/>
        </p:nvSpPr>
        <p:spPr>
          <a:xfrm rot="0">
            <a:off x="1028700" y="3322483"/>
            <a:ext cx="6977909"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Li-po </a:t>
            </a:r>
          </a:p>
        </p:txBody>
      </p:sp>
      <p:sp>
        <p:nvSpPr>
          <p:cNvPr name="TextBox 14" id="14"/>
          <p:cNvSpPr txBox="true"/>
          <p:nvPr/>
        </p:nvSpPr>
        <p:spPr>
          <a:xfrm rot="0">
            <a:off x="8592013" y="7964694"/>
            <a:ext cx="5093992" cy="1076421"/>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 Nominal cell voltage :</a:t>
            </a:r>
          </a:p>
          <a:p>
            <a:pPr algn="ctr">
              <a:lnSpc>
                <a:spcPts val="4200"/>
              </a:lnSpc>
              <a:spcBef>
                <a:spcPct val="0"/>
              </a:spcBef>
            </a:pPr>
            <a:r>
              <a:rPr lang="en-US" sz="3500">
                <a:solidFill>
                  <a:srgbClr val="FFFFFF"/>
                </a:solidFill>
                <a:latin typeface="Montserrat"/>
                <a:ea typeface="Montserrat"/>
                <a:cs typeface="Montserrat"/>
                <a:sym typeface="Montserrat"/>
              </a:rPr>
              <a:t> 2 / 2.1 v </a:t>
            </a:r>
          </a:p>
        </p:txBody>
      </p:sp>
      <p:sp>
        <p:nvSpPr>
          <p:cNvPr name="TextBox 15" id="15"/>
          <p:cNvSpPr txBox="true"/>
          <p:nvPr/>
        </p:nvSpPr>
        <p:spPr>
          <a:xfrm rot="0">
            <a:off x="8536098" y="5667276"/>
            <a:ext cx="5111834" cy="10763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 Nominal cell voltage: 3.2-3.85V </a:t>
            </a:r>
          </a:p>
        </p:txBody>
      </p:sp>
      <p:sp>
        <p:nvSpPr>
          <p:cNvPr name="TextBox 16" id="16"/>
          <p:cNvSpPr txBox="true"/>
          <p:nvPr/>
        </p:nvSpPr>
        <p:spPr>
          <a:xfrm rot="0">
            <a:off x="8536098" y="3369858"/>
            <a:ext cx="5111834" cy="10763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Nominal cell voltage:</a:t>
            </a:r>
          </a:p>
          <a:p>
            <a:pPr algn="ctr">
              <a:lnSpc>
                <a:spcPts val="4200"/>
              </a:lnSpc>
              <a:spcBef>
                <a:spcPct val="0"/>
              </a:spcBef>
            </a:pPr>
            <a:r>
              <a:rPr lang="en-US" sz="3500">
                <a:solidFill>
                  <a:srgbClr val="FFFFFF"/>
                </a:solidFill>
                <a:latin typeface="Montserrat"/>
                <a:ea typeface="Montserrat"/>
                <a:cs typeface="Montserrat"/>
                <a:sym typeface="Montserrat"/>
              </a:rPr>
              <a:t>3.7 v</a:t>
            </a:r>
          </a:p>
        </p:txBody>
      </p:sp>
      <p:sp>
        <p:nvSpPr>
          <p:cNvPr name="TextBox 17" id="17"/>
          <p:cNvSpPr txBox="true"/>
          <p:nvPr/>
        </p:nvSpPr>
        <p:spPr>
          <a:xfrm rot="0">
            <a:off x="1842956" y="1673756"/>
            <a:ext cx="15917491" cy="685805"/>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Secondary Batteries (Rechargeable)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259625" y="830064"/>
            <a:ext cx="6290392" cy="1411606"/>
            <a:chOff x="0" y="0"/>
            <a:chExt cx="8387189" cy="1882141"/>
          </a:xfrm>
        </p:grpSpPr>
        <p:sp>
          <p:nvSpPr>
            <p:cNvPr name="Freeform 8" id="8"/>
            <p:cNvSpPr/>
            <p:nvPr/>
          </p:nvSpPr>
          <p:spPr>
            <a:xfrm flipH="false" flipV="false" rot="0">
              <a:off x="0" y="0"/>
              <a:ext cx="8387190" cy="1882141"/>
            </a:xfrm>
            <a:custGeom>
              <a:avLst/>
              <a:gdLst/>
              <a:ahLst/>
              <a:cxnLst/>
              <a:rect r="r" b="b" t="t" l="l"/>
              <a:pathLst>
                <a:path h="1882141" w="8387190">
                  <a:moveTo>
                    <a:pt x="0" y="0"/>
                  </a:moveTo>
                  <a:lnTo>
                    <a:pt x="8387190" y="0"/>
                  </a:lnTo>
                  <a:lnTo>
                    <a:pt x="8387190" y="1882141"/>
                  </a:lnTo>
                  <a:lnTo>
                    <a:pt x="0" y="1882141"/>
                  </a:lnTo>
                  <a:close/>
                </a:path>
              </a:pathLst>
            </a:custGeom>
            <a:solidFill>
              <a:srgbClr val="000000">
                <a:alpha val="0"/>
              </a:srgbClr>
            </a:solidFill>
          </p:spPr>
        </p:sp>
        <p:sp>
          <p:nvSpPr>
            <p:cNvPr name="TextBox 9" id="9"/>
            <p:cNvSpPr txBox="true"/>
            <p:nvPr/>
          </p:nvSpPr>
          <p:spPr>
            <a:xfrm>
              <a:off x="0" y="0"/>
              <a:ext cx="8387189" cy="1882141"/>
            </a:xfrm>
            <a:prstGeom prst="rect">
              <a:avLst/>
            </a:prstGeom>
          </p:spPr>
          <p:txBody>
            <a:bodyPr anchor="ctr" rtlCol="false" tIns="0" lIns="0" bIns="0" rIns="0"/>
            <a:lstStyle/>
            <a:p>
              <a:pPr algn="l">
                <a:lnSpc>
                  <a:spcPts val="6599"/>
                </a:lnSpc>
              </a:pPr>
              <a:r>
                <a:rPr lang="en-US" b="true" sz="5499">
                  <a:solidFill>
                    <a:srgbClr val="FFFFFF"/>
                  </a:solidFill>
                  <a:latin typeface="Montserrat Bold"/>
                  <a:ea typeface="Montserrat Bold"/>
                  <a:cs typeface="Montserrat Bold"/>
                  <a:sym typeface="Montserrat Bold"/>
                </a:rPr>
                <a:t>Battery Capacity</a:t>
              </a:r>
            </a:p>
          </p:txBody>
        </p:sp>
      </p:grpSp>
      <p:grpSp>
        <p:nvGrpSpPr>
          <p:cNvPr name="Group 10" id="10"/>
          <p:cNvGrpSpPr/>
          <p:nvPr/>
        </p:nvGrpSpPr>
        <p:grpSpPr>
          <a:xfrm rot="0">
            <a:off x="3399650" y="2496460"/>
            <a:ext cx="11624583" cy="2586368"/>
            <a:chOff x="0" y="0"/>
            <a:chExt cx="3061619" cy="681183"/>
          </a:xfrm>
        </p:grpSpPr>
        <p:sp>
          <p:nvSpPr>
            <p:cNvPr name="Freeform 11" id="11"/>
            <p:cNvSpPr/>
            <p:nvPr/>
          </p:nvSpPr>
          <p:spPr>
            <a:xfrm flipH="false" flipV="false" rot="0">
              <a:off x="0" y="0"/>
              <a:ext cx="3061619" cy="681183"/>
            </a:xfrm>
            <a:custGeom>
              <a:avLst/>
              <a:gdLst/>
              <a:ahLst/>
              <a:cxnLst/>
              <a:rect r="r" b="b" t="t" l="l"/>
              <a:pathLst>
                <a:path h="681183" w="3061619">
                  <a:moveTo>
                    <a:pt x="33966" y="0"/>
                  </a:moveTo>
                  <a:lnTo>
                    <a:pt x="3027653" y="0"/>
                  </a:lnTo>
                  <a:cubicBezTo>
                    <a:pt x="3046412" y="0"/>
                    <a:pt x="3061619" y="15207"/>
                    <a:pt x="3061619" y="33966"/>
                  </a:cubicBezTo>
                  <a:lnTo>
                    <a:pt x="3061619" y="647218"/>
                  </a:lnTo>
                  <a:cubicBezTo>
                    <a:pt x="3061619" y="665976"/>
                    <a:pt x="3046412" y="681183"/>
                    <a:pt x="3027653" y="681183"/>
                  </a:cubicBezTo>
                  <a:lnTo>
                    <a:pt x="33966" y="681183"/>
                  </a:lnTo>
                  <a:cubicBezTo>
                    <a:pt x="24957" y="681183"/>
                    <a:pt x="16318" y="677605"/>
                    <a:pt x="9948" y="671235"/>
                  </a:cubicBezTo>
                  <a:cubicBezTo>
                    <a:pt x="3579" y="664865"/>
                    <a:pt x="0" y="656226"/>
                    <a:pt x="0" y="647218"/>
                  </a:cubicBezTo>
                  <a:lnTo>
                    <a:pt x="0" y="33966"/>
                  </a:lnTo>
                  <a:cubicBezTo>
                    <a:pt x="0" y="15207"/>
                    <a:pt x="15207" y="0"/>
                    <a:pt x="33966" y="0"/>
                  </a:cubicBezTo>
                  <a:close/>
                </a:path>
              </a:pathLst>
            </a:custGeom>
            <a:solidFill>
              <a:srgbClr val="9AA7B1">
                <a:alpha val="19608"/>
              </a:srgbClr>
            </a:solidFill>
          </p:spPr>
        </p:sp>
        <p:sp>
          <p:nvSpPr>
            <p:cNvPr name="TextBox 12" id="12"/>
            <p:cNvSpPr txBox="true"/>
            <p:nvPr/>
          </p:nvSpPr>
          <p:spPr>
            <a:xfrm>
              <a:off x="0" y="-38100"/>
              <a:ext cx="3061619" cy="71928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777614" y="2496460"/>
            <a:ext cx="10984254" cy="2586368"/>
            <a:chOff x="0" y="0"/>
            <a:chExt cx="12876341" cy="3031882"/>
          </a:xfrm>
        </p:grpSpPr>
        <p:sp>
          <p:nvSpPr>
            <p:cNvPr name="Freeform 14" id="14"/>
            <p:cNvSpPr/>
            <p:nvPr/>
          </p:nvSpPr>
          <p:spPr>
            <a:xfrm flipH="false" flipV="false" rot="0">
              <a:off x="0" y="0"/>
              <a:ext cx="12876341" cy="3031882"/>
            </a:xfrm>
            <a:custGeom>
              <a:avLst/>
              <a:gdLst/>
              <a:ahLst/>
              <a:cxnLst/>
              <a:rect r="r" b="b" t="t" l="l"/>
              <a:pathLst>
                <a:path h="3031882" w="12876341">
                  <a:moveTo>
                    <a:pt x="0" y="0"/>
                  </a:moveTo>
                  <a:lnTo>
                    <a:pt x="12876341" y="0"/>
                  </a:lnTo>
                  <a:lnTo>
                    <a:pt x="12876341" y="3031882"/>
                  </a:lnTo>
                  <a:lnTo>
                    <a:pt x="0" y="3031882"/>
                  </a:lnTo>
                  <a:close/>
                </a:path>
              </a:pathLst>
            </a:custGeom>
            <a:solidFill>
              <a:srgbClr val="000000">
                <a:alpha val="0"/>
              </a:srgbClr>
            </a:solidFill>
          </p:spPr>
        </p:sp>
        <p:sp>
          <p:nvSpPr>
            <p:cNvPr name="TextBox 15" id="15"/>
            <p:cNvSpPr txBox="true"/>
            <p:nvPr/>
          </p:nvSpPr>
          <p:spPr>
            <a:xfrm>
              <a:off x="0" y="-66675"/>
              <a:ext cx="12876341" cy="3098557"/>
            </a:xfrm>
            <a:prstGeom prst="rect">
              <a:avLst/>
            </a:prstGeom>
          </p:spPr>
          <p:txBody>
            <a:bodyPr anchor="t" rtlCol="false" tIns="0" lIns="0" bIns="0" rIns="0"/>
            <a:lstStyle/>
            <a:p>
              <a:pPr algn="ctr">
                <a:lnSpc>
                  <a:spcPts val="4830"/>
                </a:lnSpc>
              </a:pPr>
              <a:r>
                <a:rPr lang="en-US" sz="3500">
                  <a:solidFill>
                    <a:srgbClr val="FFFFFF"/>
                  </a:solidFill>
                  <a:latin typeface="Montserrat"/>
                  <a:ea typeface="Montserrat"/>
                  <a:cs typeface="Montserrat"/>
                  <a:sym typeface="Montserrat"/>
                </a:rPr>
                <a:t>Battery Capacity is defined as the product of the electric current flowing in or out of the battery in amperes and the time duration expressed in hours. </a:t>
              </a:r>
            </a:p>
          </p:txBody>
        </p:sp>
      </p:grpSp>
      <p:sp>
        <p:nvSpPr>
          <p:cNvPr name="Freeform 16" id="16"/>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7" id="17"/>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grpSp>
        <p:nvGrpSpPr>
          <p:cNvPr name="Group 18" id="18"/>
          <p:cNvGrpSpPr/>
          <p:nvPr/>
        </p:nvGrpSpPr>
        <p:grpSpPr>
          <a:xfrm rot="0">
            <a:off x="4115957" y="5359053"/>
            <a:ext cx="10307568" cy="1368227"/>
            <a:chOff x="0" y="0"/>
            <a:chExt cx="2714750" cy="360356"/>
          </a:xfrm>
        </p:grpSpPr>
        <p:sp>
          <p:nvSpPr>
            <p:cNvPr name="Freeform 19" id="19"/>
            <p:cNvSpPr/>
            <p:nvPr/>
          </p:nvSpPr>
          <p:spPr>
            <a:xfrm flipH="false" flipV="false" rot="0">
              <a:off x="0" y="0"/>
              <a:ext cx="2714750" cy="360356"/>
            </a:xfrm>
            <a:custGeom>
              <a:avLst/>
              <a:gdLst/>
              <a:ahLst/>
              <a:cxnLst/>
              <a:rect r="r" b="b" t="t" l="l"/>
              <a:pathLst>
                <a:path h="360356" w="2714750">
                  <a:moveTo>
                    <a:pt x="38306" y="0"/>
                  </a:moveTo>
                  <a:lnTo>
                    <a:pt x="2676445" y="0"/>
                  </a:lnTo>
                  <a:cubicBezTo>
                    <a:pt x="2686604" y="0"/>
                    <a:pt x="2696347" y="4036"/>
                    <a:pt x="2703531" y="11219"/>
                  </a:cubicBezTo>
                  <a:cubicBezTo>
                    <a:pt x="2710715" y="18403"/>
                    <a:pt x="2714750" y="28146"/>
                    <a:pt x="2714750" y="38306"/>
                  </a:cubicBezTo>
                  <a:lnTo>
                    <a:pt x="2714750" y="322051"/>
                  </a:lnTo>
                  <a:cubicBezTo>
                    <a:pt x="2714750" y="343206"/>
                    <a:pt x="2697600" y="360356"/>
                    <a:pt x="2676445" y="360356"/>
                  </a:cubicBezTo>
                  <a:lnTo>
                    <a:pt x="38306" y="360356"/>
                  </a:lnTo>
                  <a:cubicBezTo>
                    <a:pt x="17150" y="360356"/>
                    <a:pt x="0" y="343206"/>
                    <a:pt x="0" y="322051"/>
                  </a:cubicBezTo>
                  <a:lnTo>
                    <a:pt x="0" y="38306"/>
                  </a:lnTo>
                  <a:cubicBezTo>
                    <a:pt x="0" y="17150"/>
                    <a:pt x="17150" y="0"/>
                    <a:pt x="38306" y="0"/>
                  </a:cubicBezTo>
                  <a:close/>
                </a:path>
              </a:pathLst>
            </a:custGeom>
            <a:solidFill>
              <a:srgbClr val="9AA7B1">
                <a:alpha val="19608"/>
              </a:srgbClr>
            </a:solidFill>
          </p:spPr>
        </p:sp>
        <p:sp>
          <p:nvSpPr>
            <p:cNvPr name="TextBox 20" id="20"/>
            <p:cNvSpPr txBox="true"/>
            <p:nvPr/>
          </p:nvSpPr>
          <p:spPr>
            <a:xfrm>
              <a:off x="0" y="-38100"/>
              <a:ext cx="2714750" cy="398456"/>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115957" y="5568752"/>
            <a:ext cx="10307568" cy="10763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Battery Capacity is the measure of the total energy stored in the battery</a:t>
            </a:r>
          </a:p>
        </p:txBody>
      </p:sp>
      <p:grpSp>
        <p:nvGrpSpPr>
          <p:cNvPr name="Group 22" id="22"/>
          <p:cNvGrpSpPr/>
          <p:nvPr/>
        </p:nvGrpSpPr>
        <p:grpSpPr>
          <a:xfrm rot="0">
            <a:off x="2888986" y="7003505"/>
            <a:ext cx="13031671" cy="1842676"/>
            <a:chOff x="0" y="0"/>
            <a:chExt cx="3432210" cy="485314"/>
          </a:xfrm>
        </p:grpSpPr>
        <p:sp>
          <p:nvSpPr>
            <p:cNvPr name="Freeform 23" id="23"/>
            <p:cNvSpPr/>
            <p:nvPr/>
          </p:nvSpPr>
          <p:spPr>
            <a:xfrm flipH="false" flipV="false" rot="0">
              <a:off x="0" y="0"/>
              <a:ext cx="3432209" cy="485314"/>
            </a:xfrm>
            <a:custGeom>
              <a:avLst/>
              <a:gdLst/>
              <a:ahLst/>
              <a:cxnLst/>
              <a:rect r="r" b="b" t="t" l="l"/>
              <a:pathLst>
                <a:path h="485314" w="3432209">
                  <a:moveTo>
                    <a:pt x="30298" y="0"/>
                  </a:moveTo>
                  <a:lnTo>
                    <a:pt x="3401911" y="0"/>
                  </a:lnTo>
                  <a:cubicBezTo>
                    <a:pt x="3418644" y="0"/>
                    <a:pt x="3432209" y="13565"/>
                    <a:pt x="3432209" y="30298"/>
                  </a:cubicBezTo>
                  <a:lnTo>
                    <a:pt x="3432209" y="455015"/>
                  </a:lnTo>
                  <a:cubicBezTo>
                    <a:pt x="3432209" y="463051"/>
                    <a:pt x="3429017" y="470758"/>
                    <a:pt x="3423335" y="476440"/>
                  </a:cubicBezTo>
                  <a:cubicBezTo>
                    <a:pt x="3417653" y="482122"/>
                    <a:pt x="3409947" y="485314"/>
                    <a:pt x="3401911" y="485314"/>
                  </a:cubicBezTo>
                  <a:lnTo>
                    <a:pt x="30298" y="485314"/>
                  </a:lnTo>
                  <a:cubicBezTo>
                    <a:pt x="22263" y="485314"/>
                    <a:pt x="14556" y="482122"/>
                    <a:pt x="8874" y="476440"/>
                  </a:cubicBezTo>
                  <a:cubicBezTo>
                    <a:pt x="3192" y="470758"/>
                    <a:pt x="0" y="463051"/>
                    <a:pt x="0" y="455015"/>
                  </a:cubicBezTo>
                  <a:lnTo>
                    <a:pt x="0" y="30298"/>
                  </a:lnTo>
                  <a:cubicBezTo>
                    <a:pt x="0" y="22263"/>
                    <a:pt x="3192" y="14556"/>
                    <a:pt x="8874" y="8874"/>
                  </a:cubicBezTo>
                  <a:cubicBezTo>
                    <a:pt x="14556" y="3192"/>
                    <a:pt x="22263" y="0"/>
                    <a:pt x="30298" y="0"/>
                  </a:cubicBezTo>
                  <a:close/>
                </a:path>
              </a:pathLst>
            </a:custGeom>
            <a:solidFill>
              <a:srgbClr val="9AA7B1">
                <a:alpha val="19608"/>
              </a:srgbClr>
            </a:solidFill>
          </p:spPr>
        </p:sp>
        <p:sp>
          <p:nvSpPr>
            <p:cNvPr name="TextBox 24" id="24"/>
            <p:cNvSpPr txBox="true"/>
            <p:nvPr/>
          </p:nvSpPr>
          <p:spPr>
            <a:xfrm>
              <a:off x="0" y="-38100"/>
              <a:ext cx="3432210" cy="523414"/>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052465" y="7249578"/>
            <a:ext cx="12704713" cy="5429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Battery Capacity = Current (in Amperes) × Time (in hours)</a:t>
            </a:r>
          </a:p>
        </p:txBody>
      </p:sp>
      <p:sp>
        <p:nvSpPr>
          <p:cNvPr name="TextBox 26" id="26"/>
          <p:cNvSpPr txBox="true"/>
          <p:nvPr/>
        </p:nvSpPr>
        <p:spPr>
          <a:xfrm rot="0">
            <a:off x="6013315" y="8062807"/>
            <a:ext cx="6261370" cy="542973"/>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Unit of Battery Capacity:  Ah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8" id="8"/>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9" id="9"/>
          <p:cNvSpPr txBox="true"/>
          <p:nvPr/>
        </p:nvSpPr>
        <p:spPr>
          <a:xfrm rot="0">
            <a:off x="1142737" y="3400846"/>
            <a:ext cx="2931616" cy="762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Montserrat"/>
                <a:ea typeface="Montserrat"/>
                <a:cs typeface="Montserrat"/>
                <a:sym typeface="Montserrat"/>
              </a:rPr>
              <a:t>Example:</a:t>
            </a:r>
          </a:p>
        </p:txBody>
      </p:sp>
      <p:sp>
        <p:nvSpPr>
          <p:cNvPr name="TextBox 10" id="10"/>
          <p:cNvSpPr txBox="true"/>
          <p:nvPr/>
        </p:nvSpPr>
        <p:spPr>
          <a:xfrm rot="0">
            <a:off x="1417913" y="4600154"/>
            <a:ext cx="15727350" cy="2286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Montserrat"/>
                <a:ea typeface="Montserrat"/>
                <a:cs typeface="Montserrat"/>
                <a:sym typeface="Montserrat"/>
              </a:rPr>
              <a:t>A 10Ah battery can </a:t>
            </a:r>
            <a:r>
              <a:rPr lang="en-US" sz="5000">
                <a:solidFill>
                  <a:srgbClr val="25C3BB"/>
                </a:solidFill>
                <a:latin typeface="Montserrat"/>
                <a:ea typeface="Montserrat"/>
                <a:cs typeface="Montserrat"/>
                <a:sym typeface="Montserrat"/>
              </a:rPr>
              <a:t>theoretically</a:t>
            </a:r>
            <a:r>
              <a:rPr lang="en-US" sz="5000">
                <a:solidFill>
                  <a:srgbClr val="FFFFFF"/>
                </a:solidFill>
                <a:latin typeface="Montserrat"/>
                <a:ea typeface="Montserrat"/>
                <a:cs typeface="Montserrat"/>
                <a:sym typeface="Montserrat"/>
              </a:rPr>
              <a:t> supply 10A for 1 hour, 5A for 2 hours, or 1A for 10 hours before being fully discharged.</a:t>
            </a:r>
          </a:p>
        </p:txBody>
      </p:sp>
      <p:grpSp>
        <p:nvGrpSpPr>
          <p:cNvPr name="Group 11" id="11"/>
          <p:cNvGrpSpPr/>
          <p:nvPr/>
        </p:nvGrpSpPr>
        <p:grpSpPr>
          <a:xfrm rot="0">
            <a:off x="6259625" y="830064"/>
            <a:ext cx="6290392" cy="1411606"/>
            <a:chOff x="0" y="0"/>
            <a:chExt cx="8387189" cy="1882141"/>
          </a:xfrm>
        </p:grpSpPr>
        <p:sp>
          <p:nvSpPr>
            <p:cNvPr name="Freeform 12" id="12"/>
            <p:cNvSpPr/>
            <p:nvPr/>
          </p:nvSpPr>
          <p:spPr>
            <a:xfrm flipH="false" flipV="false" rot="0">
              <a:off x="0" y="0"/>
              <a:ext cx="8387190" cy="1882141"/>
            </a:xfrm>
            <a:custGeom>
              <a:avLst/>
              <a:gdLst/>
              <a:ahLst/>
              <a:cxnLst/>
              <a:rect r="r" b="b" t="t" l="l"/>
              <a:pathLst>
                <a:path h="1882141" w="8387190">
                  <a:moveTo>
                    <a:pt x="0" y="0"/>
                  </a:moveTo>
                  <a:lnTo>
                    <a:pt x="8387190" y="0"/>
                  </a:lnTo>
                  <a:lnTo>
                    <a:pt x="8387190" y="1882141"/>
                  </a:lnTo>
                  <a:lnTo>
                    <a:pt x="0" y="1882141"/>
                  </a:lnTo>
                  <a:close/>
                </a:path>
              </a:pathLst>
            </a:custGeom>
            <a:solidFill>
              <a:srgbClr val="000000">
                <a:alpha val="0"/>
              </a:srgbClr>
            </a:solidFill>
          </p:spPr>
        </p:sp>
        <p:sp>
          <p:nvSpPr>
            <p:cNvPr name="TextBox 13" id="13"/>
            <p:cNvSpPr txBox="true"/>
            <p:nvPr/>
          </p:nvSpPr>
          <p:spPr>
            <a:xfrm>
              <a:off x="0" y="0"/>
              <a:ext cx="8387189" cy="1882141"/>
            </a:xfrm>
            <a:prstGeom prst="rect">
              <a:avLst/>
            </a:prstGeom>
          </p:spPr>
          <p:txBody>
            <a:bodyPr anchor="ctr" rtlCol="false" tIns="0" lIns="0" bIns="0" rIns="0"/>
            <a:lstStyle/>
            <a:p>
              <a:pPr algn="l">
                <a:lnSpc>
                  <a:spcPts val="6599"/>
                </a:lnSpc>
              </a:pPr>
              <a:r>
                <a:rPr lang="en-US" b="true" sz="5499">
                  <a:solidFill>
                    <a:srgbClr val="FFFFFF"/>
                  </a:solidFill>
                  <a:latin typeface="Montserrat Bold"/>
                  <a:ea typeface="Montserrat Bold"/>
                  <a:cs typeface="Montserrat Bold"/>
                  <a:sym typeface="Montserrat Bold"/>
                </a:rPr>
                <a:t>Battery Capacity</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5075494" y="214101"/>
            <a:ext cx="8137012" cy="1855305"/>
            <a:chOff x="0" y="0"/>
            <a:chExt cx="10849349" cy="2473740"/>
          </a:xfrm>
        </p:grpSpPr>
        <p:sp>
          <p:nvSpPr>
            <p:cNvPr name="Freeform 8" id="8"/>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9" id="9"/>
            <p:cNvSpPr txBox="true"/>
            <p:nvPr/>
          </p:nvSpPr>
          <p:spPr>
            <a:xfrm>
              <a:off x="0" y="0"/>
              <a:ext cx="10849349" cy="2473740"/>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Battery Runtime</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Freeform 12" id="12"/>
          <p:cNvSpPr/>
          <p:nvPr/>
        </p:nvSpPr>
        <p:spPr>
          <a:xfrm flipH="false" flipV="false" rot="0">
            <a:off x="3967850" y="6140827"/>
            <a:ext cx="10352300" cy="1517818"/>
          </a:xfrm>
          <a:custGeom>
            <a:avLst/>
            <a:gdLst/>
            <a:ahLst/>
            <a:cxnLst/>
            <a:rect r="r" b="b" t="t" l="l"/>
            <a:pathLst>
              <a:path h="1517818" w="10352300">
                <a:moveTo>
                  <a:pt x="0" y="0"/>
                </a:moveTo>
                <a:lnTo>
                  <a:pt x="10352300" y="0"/>
                </a:lnTo>
                <a:lnTo>
                  <a:pt x="10352300" y="1517819"/>
                </a:lnTo>
                <a:lnTo>
                  <a:pt x="0" y="1517819"/>
                </a:lnTo>
                <a:lnTo>
                  <a:pt x="0" y="0"/>
                </a:lnTo>
                <a:close/>
              </a:path>
            </a:pathLst>
          </a:custGeom>
          <a:blipFill>
            <a:blip r:embed="rId15"/>
            <a:stretch>
              <a:fillRect l="0" t="0" r="0" b="0"/>
            </a:stretch>
          </a:blipFill>
        </p:spPr>
      </p:sp>
      <p:grpSp>
        <p:nvGrpSpPr>
          <p:cNvPr name="Group 13" id="13"/>
          <p:cNvGrpSpPr/>
          <p:nvPr/>
        </p:nvGrpSpPr>
        <p:grpSpPr>
          <a:xfrm rot="0">
            <a:off x="2117550" y="2254255"/>
            <a:ext cx="14364777" cy="3162256"/>
            <a:chOff x="0" y="0"/>
            <a:chExt cx="3783316" cy="832857"/>
          </a:xfrm>
        </p:grpSpPr>
        <p:sp>
          <p:nvSpPr>
            <p:cNvPr name="Freeform 14" id="14"/>
            <p:cNvSpPr/>
            <p:nvPr/>
          </p:nvSpPr>
          <p:spPr>
            <a:xfrm flipH="false" flipV="false" rot="0">
              <a:off x="0" y="0"/>
              <a:ext cx="3783316" cy="832857"/>
            </a:xfrm>
            <a:custGeom>
              <a:avLst/>
              <a:gdLst/>
              <a:ahLst/>
              <a:cxnLst/>
              <a:rect r="r" b="b" t="t" l="l"/>
              <a:pathLst>
                <a:path h="832857" w="3783316">
                  <a:moveTo>
                    <a:pt x="27487" y="0"/>
                  </a:moveTo>
                  <a:lnTo>
                    <a:pt x="3755829" y="0"/>
                  </a:lnTo>
                  <a:cubicBezTo>
                    <a:pt x="3763119" y="0"/>
                    <a:pt x="3770110" y="2896"/>
                    <a:pt x="3775265" y="8051"/>
                  </a:cubicBezTo>
                  <a:cubicBezTo>
                    <a:pt x="3780420" y="13205"/>
                    <a:pt x="3783316" y="20197"/>
                    <a:pt x="3783316" y="27487"/>
                  </a:cubicBezTo>
                  <a:lnTo>
                    <a:pt x="3783316" y="805371"/>
                  </a:lnTo>
                  <a:cubicBezTo>
                    <a:pt x="3783316" y="812661"/>
                    <a:pt x="3780420" y="819652"/>
                    <a:pt x="3775265" y="824807"/>
                  </a:cubicBezTo>
                  <a:cubicBezTo>
                    <a:pt x="3770110" y="829962"/>
                    <a:pt x="3763119" y="832857"/>
                    <a:pt x="3755829" y="832857"/>
                  </a:cubicBezTo>
                  <a:lnTo>
                    <a:pt x="27487" y="832857"/>
                  </a:lnTo>
                  <a:cubicBezTo>
                    <a:pt x="20197" y="832857"/>
                    <a:pt x="13205" y="829962"/>
                    <a:pt x="8051" y="824807"/>
                  </a:cubicBezTo>
                  <a:cubicBezTo>
                    <a:pt x="2896" y="819652"/>
                    <a:pt x="0" y="812661"/>
                    <a:pt x="0" y="805371"/>
                  </a:cubicBezTo>
                  <a:lnTo>
                    <a:pt x="0" y="27487"/>
                  </a:lnTo>
                  <a:cubicBezTo>
                    <a:pt x="0" y="20197"/>
                    <a:pt x="2896" y="13205"/>
                    <a:pt x="8051" y="8051"/>
                  </a:cubicBezTo>
                  <a:cubicBezTo>
                    <a:pt x="13205" y="2896"/>
                    <a:pt x="20197" y="0"/>
                    <a:pt x="27487" y="0"/>
                  </a:cubicBezTo>
                  <a:close/>
                </a:path>
              </a:pathLst>
            </a:custGeom>
            <a:solidFill>
              <a:srgbClr val="9AA7B1">
                <a:alpha val="19608"/>
              </a:srgbClr>
            </a:solidFill>
          </p:spPr>
        </p:sp>
        <p:sp>
          <p:nvSpPr>
            <p:cNvPr name="TextBox 15" id="15"/>
            <p:cNvSpPr txBox="true"/>
            <p:nvPr/>
          </p:nvSpPr>
          <p:spPr>
            <a:xfrm>
              <a:off x="0" y="-38100"/>
              <a:ext cx="3783316" cy="870957"/>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2117550" y="2692383"/>
            <a:ext cx="14364777" cy="2285953"/>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Montserrat"/>
                <a:ea typeface="Montserrat"/>
                <a:cs typeface="Montserrat"/>
                <a:sym typeface="Montserrat"/>
              </a:rPr>
              <a:t>T</a:t>
            </a:r>
            <a:r>
              <a:rPr lang="en-US" sz="5000">
                <a:solidFill>
                  <a:srgbClr val="FFFFFF"/>
                </a:solidFill>
                <a:latin typeface="Montserrat"/>
                <a:ea typeface="Montserrat"/>
                <a:cs typeface="Montserrat"/>
                <a:sym typeface="Montserrat"/>
              </a:rPr>
              <a:t>he duration for which a battery can power a device continuously before needing to be recharged or replaced.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5075494" y="214101"/>
            <a:ext cx="8137012" cy="1855305"/>
            <a:chOff x="0" y="0"/>
            <a:chExt cx="10849349" cy="2473740"/>
          </a:xfrm>
        </p:grpSpPr>
        <p:sp>
          <p:nvSpPr>
            <p:cNvPr name="Freeform 4" id="4"/>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5" id="5"/>
            <p:cNvSpPr txBox="true"/>
            <p:nvPr/>
          </p:nvSpPr>
          <p:spPr>
            <a:xfrm>
              <a:off x="0" y="9525"/>
              <a:ext cx="10849349" cy="2464215"/>
            </a:xfrm>
            <a:prstGeom prst="rect">
              <a:avLst/>
            </a:prstGeom>
          </p:spPr>
          <p:txBody>
            <a:bodyPr anchor="ctr" rtlCol="false" tIns="0" lIns="0" bIns="0" rIns="0"/>
            <a:lstStyle/>
            <a:p>
              <a:pPr algn="ctr">
                <a:lnSpc>
                  <a:spcPts val="6359"/>
                </a:lnSpc>
              </a:pPr>
              <a:r>
                <a:rPr lang="en-US" sz="5299">
                  <a:solidFill>
                    <a:srgbClr val="FFFFFF"/>
                  </a:solidFill>
                  <a:latin typeface="Montserrat"/>
                  <a:ea typeface="Montserrat"/>
                  <a:cs typeface="Montserrat"/>
                  <a:sym typeface="Montserrat"/>
                </a:rPr>
                <a:t>Batteries</a:t>
              </a:r>
            </a:p>
          </p:txBody>
        </p:sp>
      </p:grpSp>
      <p:sp>
        <p:nvSpPr>
          <p:cNvPr name="Freeform 6" id="6"/>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5"/>
            <a:stretch>
              <a:fillRect l="0" t="0" r="0" b="0"/>
            </a:stretch>
          </a:blipFill>
        </p:spPr>
      </p:sp>
      <p:sp>
        <p:nvSpPr>
          <p:cNvPr name="Freeform 7" id="7"/>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6"/>
            <a:stretch>
              <a:fillRect l="0" t="0" r="0" b="0"/>
            </a:stretch>
          </a:blipFill>
        </p:spPr>
      </p:sp>
      <p:sp>
        <p:nvSpPr>
          <p:cNvPr name="Freeform 8" id="8"/>
          <p:cNvSpPr/>
          <p:nvPr/>
        </p:nvSpPr>
        <p:spPr>
          <a:xfrm flipH="false" flipV="false" rot="0">
            <a:off x="4450470" y="214101"/>
            <a:ext cx="10866434" cy="9779791"/>
          </a:xfrm>
          <a:custGeom>
            <a:avLst/>
            <a:gdLst/>
            <a:ahLst/>
            <a:cxnLst/>
            <a:rect r="r" b="b" t="t" l="l"/>
            <a:pathLst>
              <a:path h="9779791" w="10866434">
                <a:moveTo>
                  <a:pt x="0" y="0"/>
                </a:moveTo>
                <a:lnTo>
                  <a:pt x="10866434" y="0"/>
                </a:lnTo>
                <a:lnTo>
                  <a:pt x="10866434" y="9779791"/>
                </a:lnTo>
                <a:lnTo>
                  <a:pt x="0" y="9779791"/>
                </a:lnTo>
                <a:lnTo>
                  <a:pt x="0" y="0"/>
                </a:lnTo>
                <a:close/>
              </a:path>
            </a:pathLst>
          </a:custGeom>
          <a:blipFill>
            <a:blip r:embed="rId7"/>
            <a:stretch>
              <a:fillRect l="0" t="0" r="0" b="0"/>
            </a:stretch>
          </a:blipFill>
        </p:spPr>
      </p:sp>
      <p:sp>
        <p:nvSpPr>
          <p:cNvPr name="Freeform 9" id="9"/>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5075494" y="214101"/>
            <a:ext cx="8137012" cy="1855305"/>
            <a:chOff x="0" y="0"/>
            <a:chExt cx="10849349" cy="2473740"/>
          </a:xfrm>
        </p:grpSpPr>
        <p:sp>
          <p:nvSpPr>
            <p:cNvPr name="Freeform 8" id="8"/>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9" id="9"/>
            <p:cNvSpPr txBox="true"/>
            <p:nvPr/>
          </p:nvSpPr>
          <p:spPr>
            <a:xfrm>
              <a:off x="0" y="0"/>
              <a:ext cx="10849349" cy="2473740"/>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Example</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12" id="12"/>
          <p:cNvSpPr txBox="true"/>
          <p:nvPr/>
        </p:nvSpPr>
        <p:spPr>
          <a:xfrm rot="0">
            <a:off x="1028700" y="2771449"/>
            <a:ext cx="7864106" cy="1371611"/>
          </a:xfrm>
          <a:prstGeom prst="rect">
            <a:avLst/>
          </a:prstGeom>
        </p:spPr>
        <p:txBody>
          <a:bodyPr anchor="t" rtlCol="false" tIns="0" lIns="0" bIns="0" rIns="0">
            <a:spAutoFit/>
          </a:bodyPr>
          <a:lstStyle/>
          <a:p>
            <a:pPr algn="l">
              <a:lnSpc>
                <a:spcPts val="5400"/>
              </a:lnSpc>
              <a:spcBef>
                <a:spcPct val="0"/>
              </a:spcBef>
            </a:pPr>
            <a:r>
              <a:rPr lang="en-US" sz="4500">
                <a:solidFill>
                  <a:srgbClr val="EEEEEE"/>
                </a:solidFill>
                <a:latin typeface="Montserrat"/>
                <a:ea typeface="Montserrat"/>
                <a:cs typeface="Montserrat"/>
                <a:sym typeface="Montserrat"/>
              </a:rPr>
              <a:t>Design a circuit for battery provide your needs .</a:t>
            </a:r>
          </a:p>
        </p:txBody>
      </p:sp>
      <p:sp>
        <p:nvSpPr>
          <p:cNvPr name="TextBox 13" id="13"/>
          <p:cNvSpPr txBox="true"/>
          <p:nvPr/>
        </p:nvSpPr>
        <p:spPr>
          <a:xfrm rot="0">
            <a:off x="1028700" y="4730128"/>
            <a:ext cx="6892870" cy="2743222"/>
          </a:xfrm>
          <a:prstGeom prst="rect">
            <a:avLst/>
          </a:prstGeom>
        </p:spPr>
        <p:txBody>
          <a:bodyPr anchor="t" rtlCol="false" tIns="0" lIns="0" bIns="0" rIns="0">
            <a:spAutoFit/>
          </a:bodyPr>
          <a:lstStyle/>
          <a:p>
            <a:pPr algn="l">
              <a:lnSpc>
                <a:spcPts val="5400"/>
              </a:lnSpc>
              <a:spcBef>
                <a:spcPct val="0"/>
              </a:spcBef>
            </a:pPr>
            <a:r>
              <a:rPr lang="en-US" sz="4500">
                <a:solidFill>
                  <a:srgbClr val="EEEEEE"/>
                </a:solidFill>
                <a:latin typeface="Montserrat"/>
                <a:ea typeface="Montserrat"/>
                <a:cs typeface="Montserrat"/>
                <a:sym typeface="Montserrat"/>
              </a:rPr>
              <a:t>A</a:t>
            </a:r>
            <a:r>
              <a:rPr lang="en-US" sz="4500">
                <a:solidFill>
                  <a:srgbClr val="EEEEEE"/>
                </a:solidFill>
                <a:latin typeface="Montserrat"/>
                <a:ea typeface="Montserrat"/>
                <a:cs typeface="Montserrat"/>
                <a:sym typeface="Montserrat"/>
              </a:rPr>
              <a:t>ssume you have cells that have Voltage =3.7 V and Amp-hour = 6800 mAh .</a:t>
            </a:r>
          </a:p>
        </p:txBody>
      </p:sp>
      <p:sp>
        <p:nvSpPr>
          <p:cNvPr name="Freeform 14" id="14"/>
          <p:cNvSpPr/>
          <p:nvPr/>
        </p:nvSpPr>
        <p:spPr>
          <a:xfrm flipH="false" flipV="false" rot="0">
            <a:off x="9478283" y="1916478"/>
            <a:ext cx="8809717" cy="8370522"/>
          </a:xfrm>
          <a:custGeom>
            <a:avLst/>
            <a:gdLst/>
            <a:ahLst/>
            <a:cxnLst/>
            <a:rect r="r" b="b" t="t" l="l"/>
            <a:pathLst>
              <a:path h="8370522" w="8809717">
                <a:moveTo>
                  <a:pt x="0" y="0"/>
                </a:moveTo>
                <a:lnTo>
                  <a:pt x="8809717" y="0"/>
                </a:lnTo>
                <a:lnTo>
                  <a:pt x="8809717" y="8370522"/>
                </a:lnTo>
                <a:lnTo>
                  <a:pt x="0" y="8370522"/>
                </a:lnTo>
                <a:lnTo>
                  <a:pt x="0" y="0"/>
                </a:lnTo>
                <a:close/>
              </a:path>
            </a:pathLst>
          </a:custGeom>
          <a:blipFill>
            <a:blip r:embed="rId15"/>
            <a:stretch>
              <a:fillRect l="-5816" t="-5181"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5075494" y="214101"/>
            <a:ext cx="8137012" cy="1855305"/>
            <a:chOff x="0" y="0"/>
            <a:chExt cx="10849349" cy="2473740"/>
          </a:xfrm>
        </p:grpSpPr>
        <p:sp>
          <p:nvSpPr>
            <p:cNvPr name="Freeform 8" id="8"/>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9" id="9"/>
            <p:cNvSpPr txBox="true"/>
            <p:nvPr/>
          </p:nvSpPr>
          <p:spPr>
            <a:xfrm>
              <a:off x="0" y="0"/>
              <a:ext cx="10849349" cy="2473740"/>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Example</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12" id="12"/>
          <p:cNvSpPr txBox="true"/>
          <p:nvPr/>
        </p:nvSpPr>
        <p:spPr>
          <a:xfrm rot="0">
            <a:off x="1028700" y="2399804"/>
            <a:ext cx="6185873" cy="2057416"/>
          </a:xfrm>
          <a:prstGeom prst="rect">
            <a:avLst/>
          </a:prstGeom>
        </p:spPr>
        <p:txBody>
          <a:bodyPr anchor="t" rtlCol="false" tIns="0" lIns="0" bIns="0" rIns="0">
            <a:spAutoFit/>
          </a:bodyPr>
          <a:lstStyle/>
          <a:p>
            <a:pPr algn="l">
              <a:lnSpc>
                <a:spcPts val="5400"/>
              </a:lnSpc>
              <a:spcBef>
                <a:spcPct val="0"/>
              </a:spcBef>
            </a:pPr>
            <a:r>
              <a:rPr lang="en-US" sz="4500">
                <a:solidFill>
                  <a:srgbClr val="25C3BB"/>
                </a:solidFill>
                <a:latin typeface="Montserrat"/>
                <a:ea typeface="Montserrat"/>
                <a:cs typeface="Montserrat"/>
                <a:sym typeface="Montserrat"/>
              </a:rPr>
              <a:t>1 ) </a:t>
            </a:r>
            <a:r>
              <a:rPr lang="en-US" sz="4500">
                <a:solidFill>
                  <a:srgbClr val="EEEEEE"/>
                </a:solidFill>
                <a:latin typeface="Montserrat"/>
                <a:ea typeface="Montserrat"/>
                <a:cs typeface="Montserrat"/>
                <a:sym typeface="Montserrat"/>
              </a:rPr>
              <a:t>Num of Cells needed =Vb(circuit) / Vb(actual) </a:t>
            </a:r>
          </a:p>
        </p:txBody>
      </p:sp>
      <p:sp>
        <p:nvSpPr>
          <p:cNvPr name="TextBox 13" id="13"/>
          <p:cNvSpPr txBox="true"/>
          <p:nvPr/>
        </p:nvSpPr>
        <p:spPr>
          <a:xfrm rot="0">
            <a:off x="1028700" y="4790595"/>
            <a:ext cx="6185873" cy="2743222"/>
          </a:xfrm>
          <a:prstGeom prst="rect">
            <a:avLst/>
          </a:prstGeom>
        </p:spPr>
        <p:txBody>
          <a:bodyPr anchor="t" rtlCol="false" tIns="0" lIns="0" bIns="0" rIns="0">
            <a:spAutoFit/>
          </a:bodyPr>
          <a:lstStyle/>
          <a:p>
            <a:pPr algn="l">
              <a:lnSpc>
                <a:spcPts val="5400"/>
              </a:lnSpc>
            </a:pPr>
            <a:r>
              <a:rPr lang="en-US" sz="4500">
                <a:solidFill>
                  <a:srgbClr val="EEEEEE"/>
                </a:solidFill>
                <a:latin typeface="Montserrat"/>
                <a:ea typeface="Montserrat"/>
                <a:cs typeface="Montserrat"/>
                <a:sym typeface="Montserrat"/>
              </a:rPr>
              <a:t>=12 / 3.7 </a:t>
            </a:r>
          </a:p>
          <a:p>
            <a:pPr algn="l">
              <a:lnSpc>
                <a:spcPts val="5400"/>
              </a:lnSpc>
            </a:pPr>
            <a:r>
              <a:rPr lang="en-US" sz="4500">
                <a:solidFill>
                  <a:srgbClr val="EEEEEE"/>
                </a:solidFill>
                <a:latin typeface="Montserrat"/>
                <a:ea typeface="Montserrat"/>
                <a:cs typeface="Montserrat"/>
                <a:sym typeface="Montserrat"/>
              </a:rPr>
              <a:t>=3.24 </a:t>
            </a:r>
          </a:p>
          <a:p>
            <a:pPr algn="l">
              <a:lnSpc>
                <a:spcPts val="5400"/>
              </a:lnSpc>
              <a:spcBef>
                <a:spcPct val="0"/>
              </a:spcBef>
            </a:pPr>
            <a:r>
              <a:rPr lang="en-US" sz="4500">
                <a:solidFill>
                  <a:srgbClr val="EEEEEE"/>
                </a:solidFill>
                <a:latin typeface="Montserrat"/>
                <a:ea typeface="Montserrat"/>
                <a:cs typeface="Montserrat"/>
                <a:sym typeface="Montserrat"/>
              </a:rPr>
              <a:t>=4 cells connected </a:t>
            </a:r>
            <a:r>
              <a:rPr lang="en-US" sz="4500">
                <a:solidFill>
                  <a:srgbClr val="25C3BB"/>
                </a:solidFill>
                <a:latin typeface="Montserrat"/>
                <a:ea typeface="Montserrat"/>
                <a:cs typeface="Montserrat"/>
                <a:sym typeface="Montserrat"/>
              </a:rPr>
              <a:t>in series</a:t>
            </a:r>
            <a:r>
              <a:rPr lang="en-US" sz="4500">
                <a:solidFill>
                  <a:srgbClr val="EEEEEE"/>
                </a:solidFill>
                <a:latin typeface="Montserrat"/>
                <a:ea typeface="Montserrat"/>
                <a:cs typeface="Montserrat"/>
                <a:sym typeface="Montserrat"/>
              </a:rPr>
              <a:t> </a:t>
            </a:r>
          </a:p>
        </p:txBody>
      </p:sp>
      <p:sp>
        <p:nvSpPr>
          <p:cNvPr name="Freeform 14" id="14"/>
          <p:cNvSpPr/>
          <p:nvPr/>
        </p:nvSpPr>
        <p:spPr>
          <a:xfrm flipH="false" flipV="false" rot="0">
            <a:off x="9478283" y="1916478"/>
            <a:ext cx="8809717" cy="8370522"/>
          </a:xfrm>
          <a:custGeom>
            <a:avLst/>
            <a:gdLst/>
            <a:ahLst/>
            <a:cxnLst/>
            <a:rect r="r" b="b" t="t" l="l"/>
            <a:pathLst>
              <a:path h="8370522" w="8809717">
                <a:moveTo>
                  <a:pt x="0" y="0"/>
                </a:moveTo>
                <a:lnTo>
                  <a:pt x="8809717" y="0"/>
                </a:lnTo>
                <a:lnTo>
                  <a:pt x="8809717" y="8370522"/>
                </a:lnTo>
                <a:lnTo>
                  <a:pt x="0" y="8370522"/>
                </a:lnTo>
                <a:lnTo>
                  <a:pt x="0" y="0"/>
                </a:lnTo>
                <a:close/>
              </a:path>
            </a:pathLst>
          </a:custGeom>
          <a:blipFill>
            <a:blip r:embed="rId15"/>
            <a:stretch>
              <a:fillRect l="-5816" t="-5181"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5075494" y="214101"/>
            <a:ext cx="8137012" cy="1855305"/>
            <a:chOff x="0" y="0"/>
            <a:chExt cx="10849349" cy="2473740"/>
          </a:xfrm>
        </p:grpSpPr>
        <p:sp>
          <p:nvSpPr>
            <p:cNvPr name="Freeform 8" id="8"/>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9" id="9"/>
            <p:cNvSpPr txBox="true"/>
            <p:nvPr/>
          </p:nvSpPr>
          <p:spPr>
            <a:xfrm>
              <a:off x="0" y="0"/>
              <a:ext cx="10849349" cy="2473740"/>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Example</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12" id="12"/>
          <p:cNvSpPr txBox="true"/>
          <p:nvPr/>
        </p:nvSpPr>
        <p:spPr>
          <a:xfrm rot="0">
            <a:off x="1028700" y="2399804"/>
            <a:ext cx="7506960" cy="2057416"/>
          </a:xfrm>
          <a:prstGeom prst="rect">
            <a:avLst/>
          </a:prstGeom>
        </p:spPr>
        <p:txBody>
          <a:bodyPr anchor="t" rtlCol="false" tIns="0" lIns="0" bIns="0" rIns="0">
            <a:spAutoFit/>
          </a:bodyPr>
          <a:lstStyle/>
          <a:p>
            <a:pPr algn="l">
              <a:lnSpc>
                <a:spcPts val="5400"/>
              </a:lnSpc>
            </a:pPr>
            <a:r>
              <a:rPr lang="en-US" sz="4500">
                <a:solidFill>
                  <a:srgbClr val="25C3BB"/>
                </a:solidFill>
                <a:latin typeface="Montserrat"/>
                <a:ea typeface="Montserrat"/>
                <a:cs typeface="Montserrat"/>
                <a:sym typeface="Montserrat"/>
              </a:rPr>
              <a:t>2 )</a:t>
            </a:r>
            <a:r>
              <a:rPr lang="en-US" sz="4500">
                <a:solidFill>
                  <a:srgbClr val="EEEEEE"/>
                </a:solidFill>
                <a:latin typeface="Montserrat"/>
                <a:ea typeface="Montserrat"/>
                <a:cs typeface="Montserrat"/>
                <a:sym typeface="Montserrat"/>
              </a:rPr>
              <a:t> P(battery)=Vb *Amp-hour =12 * 6800 * 10^(-3) </a:t>
            </a:r>
          </a:p>
          <a:p>
            <a:pPr algn="l">
              <a:lnSpc>
                <a:spcPts val="5400"/>
              </a:lnSpc>
              <a:spcBef>
                <a:spcPct val="0"/>
              </a:spcBef>
            </a:pPr>
            <a:r>
              <a:rPr lang="en-US" sz="4500">
                <a:solidFill>
                  <a:srgbClr val="EEEEEE"/>
                </a:solidFill>
                <a:latin typeface="Montserrat"/>
                <a:ea typeface="Montserrat"/>
                <a:cs typeface="Montserrat"/>
                <a:sym typeface="Montserrat"/>
              </a:rPr>
              <a:t>=81.6 Watt. hour </a:t>
            </a:r>
          </a:p>
        </p:txBody>
      </p:sp>
      <p:sp>
        <p:nvSpPr>
          <p:cNvPr name="Freeform 13" id="13"/>
          <p:cNvSpPr/>
          <p:nvPr/>
        </p:nvSpPr>
        <p:spPr>
          <a:xfrm flipH="false" flipV="false" rot="0">
            <a:off x="9478283" y="1916478"/>
            <a:ext cx="8809717" cy="8370522"/>
          </a:xfrm>
          <a:custGeom>
            <a:avLst/>
            <a:gdLst/>
            <a:ahLst/>
            <a:cxnLst/>
            <a:rect r="r" b="b" t="t" l="l"/>
            <a:pathLst>
              <a:path h="8370522" w="8809717">
                <a:moveTo>
                  <a:pt x="0" y="0"/>
                </a:moveTo>
                <a:lnTo>
                  <a:pt x="8809717" y="0"/>
                </a:lnTo>
                <a:lnTo>
                  <a:pt x="8809717" y="8370522"/>
                </a:lnTo>
                <a:lnTo>
                  <a:pt x="0" y="8370522"/>
                </a:lnTo>
                <a:lnTo>
                  <a:pt x="0" y="0"/>
                </a:lnTo>
                <a:close/>
              </a:path>
            </a:pathLst>
          </a:custGeom>
          <a:blipFill>
            <a:blip r:embed="rId15"/>
            <a:stretch>
              <a:fillRect l="-5816" t="-5181"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5075494" y="214101"/>
            <a:ext cx="8137012" cy="1855305"/>
            <a:chOff x="0" y="0"/>
            <a:chExt cx="10849349" cy="2473740"/>
          </a:xfrm>
        </p:grpSpPr>
        <p:sp>
          <p:nvSpPr>
            <p:cNvPr name="Freeform 8" id="8"/>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9" id="9"/>
            <p:cNvSpPr txBox="true"/>
            <p:nvPr/>
          </p:nvSpPr>
          <p:spPr>
            <a:xfrm>
              <a:off x="0" y="0"/>
              <a:ext cx="10849349" cy="2473740"/>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Example</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12" id="12"/>
          <p:cNvSpPr txBox="true"/>
          <p:nvPr/>
        </p:nvSpPr>
        <p:spPr>
          <a:xfrm rot="0">
            <a:off x="1028700" y="2399804"/>
            <a:ext cx="7506960" cy="2057400"/>
          </a:xfrm>
          <a:prstGeom prst="rect">
            <a:avLst/>
          </a:prstGeom>
        </p:spPr>
        <p:txBody>
          <a:bodyPr anchor="t" rtlCol="false" tIns="0" lIns="0" bIns="0" rIns="0">
            <a:spAutoFit/>
          </a:bodyPr>
          <a:lstStyle/>
          <a:p>
            <a:pPr algn="l">
              <a:lnSpc>
                <a:spcPts val="5400"/>
              </a:lnSpc>
            </a:pPr>
            <a:r>
              <a:rPr lang="en-US" sz="4500">
                <a:solidFill>
                  <a:srgbClr val="25C3BB"/>
                </a:solidFill>
                <a:latin typeface="Montserrat"/>
                <a:ea typeface="Montserrat"/>
                <a:cs typeface="Montserrat"/>
                <a:sym typeface="Montserrat"/>
              </a:rPr>
              <a:t>3 )</a:t>
            </a:r>
            <a:r>
              <a:rPr lang="en-US" sz="4500">
                <a:solidFill>
                  <a:srgbClr val="EEEEEE"/>
                </a:solidFill>
                <a:latin typeface="Montserrat"/>
                <a:ea typeface="Montserrat"/>
                <a:cs typeface="Montserrat"/>
                <a:sym typeface="Montserrat"/>
              </a:rPr>
              <a:t>  Battery runtime =</a:t>
            </a:r>
          </a:p>
          <a:p>
            <a:pPr algn="l">
              <a:lnSpc>
                <a:spcPts val="5400"/>
              </a:lnSpc>
            </a:pPr>
            <a:r>
              <a:rPr lang="en-US" sz="4500">
                <a:solidFill>
                  <a:srgbClr val="EEEEEE"/>
                </a:solidFill>
                <a:latin typeface="Montserrat"/>
                <a:ea typeface="Montserrat"/>
                <a:cs typeface="Montserrat"/>
                <a:sym typeface="Montserrat"/>
              </a:rPr>
              <a:t> (6800 x 10 ^-3) / 6  =</a:t>
            </a:r>
          </a:p>
          <a:p>
            <a:pPr algn="l">
              <a:lnSpc>
                <a:spcPts val="5400"/>
              </a:lnSpc>
              <a:spcBef>
                <a:spcPct val="0"/>
              </a:spcBef>
            </a:pPr>
            <a:r>
              <a:rPr lang="en-US" sz="4500">
                <a:solidFill>
                  <a:srgbClr val="EEEEEE"/>
                </a:solidFill>
                <a:latin typeface="Montserrat"/>
                <a:ea typeface="Montserrat"/>
                <a:cs typeface="Montserrat"/>
                <a:sym typeface="Montserrat"/>
              </a:rPr>
              <a:t>1.13 Hours</a:t>
            </a:r>
          </a:p>
        </p:txBody>
      </p:sp>
      <p:sp>
        <p:nvSpPr>
          <p:cNvPr name="Freeform 13" id="13"/>
          <p:cNvSpPr/>
          <p:nvPr/>
        </p:nvSpPr>
        <p:spPr>
          <a:xfrm flipH="false" flipV="false" rot="0">
            <a:off x="9478283" y="1916478"/>
            <a:ext cx="8809717" cy="8370522"/>
          </a:xfrm>
          <a:custGeom>
            <a:avLst/>
            <a:gdLst/>
            <a:ahLst/>
            <a:cxnLst/>
            <a:rect r="r" b="b" t="t" l="l"/>
            <a:pathLst>
              <a:path h="8370522" w="8809717">
                <a:moveTo>
                  <a:pt x="0" y="0"/>
                </a:moveTo>
                <a:lnTo>
                  <a:pt x="8809717" y="0"/>
                </a:lnTo>
                <a:lnTo>
                  <a:pt x="8809717" y="8370522"/>
                </a:lnTo>
                <a:lnTo>
                  <a:pt x="0" y="8370522"/>
                </a:lnTo>
                <a:lnTo>
                  <a:pt x="0" y="0"/>
                </a:lnTo>
                <a:close/>
              </a:path>
            </a:pathLst>
          </a:custGeom>
          <a:blipFill>
            <a:blip r:embed="rId15"/>
            <a:stretch>
              <a:fillRect l="-5816" t="-5181"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4025346" y="-1301142"/>
            <a:ext cx="6741352" cy="5486467"/>
          </a:xfrm>
          <a:custGeom>
            <a:avLst/>
            <a:gdLst/>
            <a:ahLst/>
            <a:cxnLst/>
            <a:rect r="r" b="b" t="t" l="l"/>
            <a:pathLst>
              <a:path h="5486467" w="6741352">
                <a:moveTo>
                  <a:pt x="0" y="0"/>
                </a:moveTo>
                <a:lnTo>
                  <a:pt x="6741352" y="0"/>
                </a:lnTo>
                <a:lnTo>
                  <a:pt x="6741352" y="5486466"/>
                </a:lnTo>
                <a:lnTo>
                  <a:pt x="0" y="54864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0951" y="8697874"/>
            <a:ext cx="2140708" cy="2077207"/>
          </a:xfrm>
          <a:custGeom>
            <a:avLst/>
            <a:gdLst/>
            <a:ahLst/>
            <a:cxnLst/>
            <a:rect r="r" b="b" t="t" l="l"/>
            <a:pathLst>
              <a:path h="2077207" w="2140708">
                <a:moveTo>
                  <a:pt x="0" y="0"/>
                </a:moveTo>
                <a:lnTo>
                  <a:pt x="2140708" y="0"/>
                </a:lnTo>
                <a:lnTo>
                  <a:pt x="2140708" y="2077206"/>
                </a:lnTo>
                <a:lnTo>
                  <a:pt x="0" y="20772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927839" y="7994048"/>
            <a:ext cx="2578399" cy="2782362"/>
          </a:xfrm>
          <a:custGeom>
            <a:avLst/>
            <a:gdLst/>
            <a:ahLst/>
            <a:cxnLst/>
            <a:rect r="r" b="b" t="t" l="l"/>
            <a:pathLst>
              <a:path h="2782362" w="2578399">
                <a:moveTo>
                  <a:pt x="0" y="0"/>
                </a:moveTo>
                <a:lnTo>
                  <a:pt x="2578399" y="0"/>
                </a:lnTo>
                <a:lnTo>
                  <a:pt x="2578399" y="2782361"/>
                </a:lnTo>
                <a:lnTo>
                  <a:pt x="0" y="2782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158950" y="869062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98811" y="-639649"/>
            <a:ext cx="8175730" cy="2985975"/>
          </a:xfrm>
          <a:custGeom>
            <a:avLst/>
            <a:gdLst/>
            <a:ahLst/>
            <a:cxnLst/>
            <a:rect r="r" b="b" t="t" l="l"/>
            <a:pathLst>
              <a:path h="2985975" w="8175730">
                <a:moveTo>
                  <a:pt x="0" y="0"/>
                </a:moveTo>
                <a:lnTo>
                  <a:pt x="8175730" y="0"/>
                </a:lnTo>
                <a:lnTo>
                  <a:pt x="8175730" y="2985974"/>
                </a:lnTo>
                <a:lnTo>
                  <a:pt x="0" y="29859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1444376" y="2445173"/>
            <a:ext cx="1739100" cy="1739100"/>
            <a:chOff x="0" y="0"/>
            <a:chExt cx="2318800" cy="2318800"/>
          </a:xfrm>
        </p:grpSpPr>
        <p:sp>
          <p:nvSpPr>
            <p:cNvPr name="Freeform 8" id="8"/>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9" id="9"/>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01.</a:t>
              </a:r>
            </a:p>
          </p:txBody>
        </p:sp>
      </p:grpSp>
      <p:grpSp>
        <p:nvGrpSpPr>
          <p:cNvPr name="Group 10" id="10"/>
          <p:cNvGrpSpPr/>
          <p:nvPr/>
        </p:nvGrpSpPr>
        <p:grpSpPr>
          <a:xfrm rot="0">
            <a:off x="1463426" y="3868377"/>
            <a:ext cx="1739100" cy="1739100"/>
            <a:chOff x="0" y="0"/>
            <a:chExt cx="2318800" cy="2318800"/>
          </a:xfrm>
        </p:grpSpPr>
        <p:sp>
          <p:nvSpPr>
            <p:cNvPr name="Freeform 11" id="11"/>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12" id="12"/>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03.</a:t>
              </a:r>
            </a:p>
          </p:txBody>
        </p:sp>
      </p:grpSp>
      <p:grpSp>
        <p:nvGrpSpPr>
          <p:cNvPr name="Group 13" id="13"/>
          <p:cNvGrpSpPr/>
          <p:nvPr/>
        </p:nvGrpSpPr>
        <p:grpSpPr>
          <a:xfrm rot="0">
            <a:off x="5120000" y="853338"/>
            <a:ext cx="8048000" cy="1145400"/>
            <a:chOff x="0" y="0"/>
            <a:chExt cx="10730667" cy="1527200"/>
          </a:xfrm>
        </p:grpSpPr>
        <p:sp>
          <p:nvSpPr>
            <p:cNvPr name="Freeform 14" id="14"/>
            <p:cNvSpPr/>
            <p:nvPr/>
          </p:nvSpPr>
          <p:spPr>
            <a:xfrm flipH="false" flipV="false" rot="0">
              <a:off x="0" y="0"/>
              <a:ext cx="10730667" cy="1527200"/>
            </a:xfrm>
            <a:custGeom>
              <a:avLst/>
              <a:gdLst/>
              <a:ahLst/>
              <a:cxnLst/>
              <a:rect r="r" b="b" t="t" l="l"/>
              <a:pathLst>
                <a:path h="1527200" w="10730667">
                  <a:moveTo>
                    <a:pt x="0" y="0"/>
                  </a:moveTo>
                  <a:lnTo>
                    <a:pt x="10730667" y="0"/>
                  </a:lnTo>
                  <a:lnTo>
                    <a:pt x="10730667" y="1527200"/>
                  </a:lnTo>
                  <a:lnTo>
                    <a:pt x="0" y="1527200"/>
                  </a:lnTo>
                  <a:close/>
                </a:path>
              </a:pathLst>
            </a:custGeom>
            <a:solidFill>
              <a:srgbClr val="000000">
                <a:alpha val="0"/>
              </a:srgbClr>
            </a:solidFill>
          </p:spPr>
        </p:sp>
        <p:sp>
          <p:nvSpPr>
            <p:cNvPr name="TextBox 15" id="15"/>
            <p:cNvSpPr txBox="true"/>
            <p:nvPr/>
          </p:nvSpPr>
          <p:spPr>
            <a:xfrm>
              <a:off x="0" y="0"/>
              <a:ext cx="10730667" cy="1527200"/>
            </a:xfrm>
            <a:prstGeom prst="rect">
              <a:avLst/>
            </a:prstGeom>
          </p:spPr>
          <p:txBody>
            <a:bodyPr anchor="ctr" rtlCol="false" tIns="0" lIns="0" bIns="0" rIns="0"/>
            <a:lstStyle/>
            <a:p>
              <a:pPr algn="l">
                <a:lnSpc>
                  <a:spcPts val="6599"/>
                </a:lnSpc>
              </a:pPr>
              <a:r>
                <a:rPr lang="en-US" b="true" sz="5499">
                  <a:solidFill>
                    <a:srgbClr val="FFFFFF"/>
                  </a:solidFill>
                  <a:latin typeface="Montserrat Bold"/>
                  <a:ea typeface="Montserrat Bold"/>
                  <a:cs typeface="Montserrat Bold"/>
                  <a:sym typeface="Montserrat Bold"/>
                </a:rPr>
                <a:t>TABLE OF </a:t>
              </a:r>
              <a:r>
                <a:rPr lang="en-US" b="true" sz="5499">
                  <a:solidFill>
                    <a:srgbClr val="25C3BB"/>
                  </a:solidFill>
                  <a:latin typeface="Montserrat Bold"/>
                  <a:ea typeface="Montserrat Bold"/>
                  <a:cs typeface="Montserrat Bold"/>
                  <a:sym typeface="Montserrat Bold"/>
                </a:rPr>
                <a:t>CONTENTS</a:t>
              </a:r>
            </a:p>
          </p:txBody>
        </p:sp>
      </p:grpSp>
      <p:grpSp>
        <p:nvGrpSpPr>
          <p:cNvPr name="Group 16" id="16"/>
          <p:cNvGrpSpPr/>
          <p:nvPr/>
        </p:nvGrpSpPr>
        <p:grpSpPr>
          <a:xfrm rot="0">
            <a:off x="3336176" y="2975484"/>
            <a:ext cx="6396750" cy="892893"/>
            <a:chOff x="0" y="0"/>
            <a:chExt cx="8529000" cy="1190524"/>
          </a:xfrm>
        </p:grpSpPr>
        <p:sp>
          <p:nvSpPr>
            <p:cNvPr name="Freeform 17" id="17"/>
            <p:cNvSpPr/>
            <p:nvPr/>
          </p:nvSpPr>
          <p:spPr>
            <a:xfrm flipH="false" flipV="false" rot="0">
              <a:off x="0" y="0"/>
              <a:ext cx="8529000" cy="1190524"/>
            </a:xfrm>
            <a:custGeom>
              <a:avLst/>
              <a:gdLst/>
              <a:ahLst/>
              <a:cxnLst/>
              <a:rect r="r" b="b" t="t" l="l"/>
              <a:pathLst>
                <a:path h="1190524" w="8529000">
                  <a:moveTo>
                    <a:pt x="0" y="0"/>
                  </a:moveTo>
                  <a:lnTo>
                    <a:pt x="8529000" y="0"/>
                  </a:lnTo>
                  <a:lnTo>
                    <a:pt x="8529000" y="1190524"/>
                  </a:lnTo>
                  <a:lnTo>
                    <a:pt x="0" y="1190524"/>
                  </a:lnTo>
                  <a:close/>
                </a:path>
              </a:pathLst>
            </a:custGeom>
            <a:solidFill>
              <a:srgbClr val="000000">
                <a:alpha val="0"/>
              </a:srgbClr>
            </a:solidFill>
          </p:spPr>
        </p:sp>
        <p:sp>
          <p:nvSpPr>
            <p:cNvPr name="TextBox 18" id="18"/>
            <p:cNvSpPr txBox="true"/>
            <p:nvPr/>
          </p:nvSpPr>
          <p:spPr>
            <a:xfrm>
              <a:off x="0" y="9525"/>
              <a:ext cx="8529000" cy="1180999"/>
            </a:xfrm>
            <a:prstGeom prst="rect">
              <a:avLst/>
            </a:prstGeom>
          </p:spPr>
          <p:txBody>
            <a:bodyPr anchor="b" rtlCol="false" tIns="0" lIns="0" bIns="0" rIns="0"/>
            <a:lstStyle/>
            <a:p>
              <a:pPr algn="l">
                <a:lnSpc>
                  <a:spcPts val="5399"/>
                </a:lnSpc>
              </a:pPr>
              <a:r>
                <a:rPr lang="en-US" sz="4499">
                  <a:solidFill>
                    <a:srgbClr val="FFFFFF"/>
                  </a:solidFill>
                  <a:latin typeface="Montserrat"/>
                  <a:ea typeface="Montserrat"/>
                  <a:cs typeface="Montserrat"/>
                  <a:sym typeface="Montserrat"/>
                </a:rPr>
                <a:t>power consumption</a:t>
              </a:r>
            </a:p>
          </p:txBody>
        </p:sp>
      </p:grpSp>
      <p:grpSp>
        <p:nvGrpSpPr>
          <p:cNvPr name="Group 19" id="19"/>
          <p:cNvGrpSpPr/>
          <p:nvPr/>
        </p:nvGrpSpPr>
        <p:grpSpPr>
          <a:xfrm rot="0">
            <a:off x="9713576" y="2445173"/>
            <a:ext cx="1739100" cy="1739100"/>
            <a:chOff x="0" y="0"/>
            <a:chExt cx="2318800" cy="2318800"/>
          </a:xfrm>
        </p:grpSpPr>
        <p:sp>
          <p:nvSpPr>
            <p:cNvPr name="Freeform 20" id="20"/>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21" id="21"/>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02.</a:t>
              </a:r>
            </a:p>
          </p:txBody>
        </p:sp>
      </p:grpSp>
      <p:grpSp>
        <p:nvGrpSpPr>
          <p:cNvPr name="Group 22" id="22"/>
          <p:cNvGrpSpPr/>
          <p:nvPr/>
        </p:nvGrpSpPr>
        <p:grpSpPr>
          <a:xfrm rot="0">
            <a:off x="9732626" y="3868377"/>
            <a:ext cx="1739100" cy="1739100"/>
            <a:chOff x="0" y="0"/>
            <a:chExt cx="2318800" cy="2318800"/>
          </a:xfrm>
        </p:grpSpPr>
        <p:sp>
          <p:nvSpPr>
            <p:cNvPr name="Freeform 23" id="23"/>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24" id="24"/>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04.</a:t>
              </a:r>
            </a:p>
          </p:txBody>
        </p:sp>
      </p:grpSp>
      <p:grpSp>
        <p:nvGrpSpPr>
          <p:cNvPr name="Group 25" id="25"/>
          <p:cNvGrpSpPr/>
          <p:nvPr/>
        </p:nvGrpSpPr>
        <p:grpSpPr>
          <a:xfrm rot="0">
            <a:off x="11678358" y="4286725"/>
            <a:ext cx="5285400" cy="902404"/>
            <a:chOff x="0" y="0"/>
            <a:chExt cx="7047200" cy="1203205"/>
          </a:xfrm>
        </p:grpSpPr>
        <p:sp>
          <p:nvSpPr>
            <p:cNvPr name="Freeform 26" id="26"/>
            <p:cNvSpPr/>
            <p:nvPr/>
          </p:nvSpPr>
          <p:spPr>
            <a:xfrm flipH="false" flipV="false" rot="0">
              <a:off x="0" y="0"/>
              <a:ext cx="7047200" cy="1203205"/>
            </a:xfrm>
            <a:custGeom>
              <a:avLst/>
              <a:gdLst/>
              <a:ahLst/>
              <a:cxnLst/>
              <a:rect r="r" b="b" t="t" l="l"/>
              <a:pathLst>
                <a:path h="1203205" w="7047200">
                  <a:moveTo>
                    <a:pt x="0" y="0"/>
                  </a:moveTo>
                  <a:lnTo>
                    <a:pt x="7047200" y="0"/>
                  </a:lnTo>
                  <a:lnTo>
                    <a:pt x="7047200" y="1203205"/>
                  </a:lnTo>
                  <a:lnTo>
                    <a:pt x="0" y="1203205"/>
                  </a:lnTo>
                  <a:close/>
                </a:path>
              </a:pathLst>
            </a:custGeom>
            <a:solidFill>
              <a:srgbClr val="000000">
                <a:alpha val="0"/>
              </a:srgbClr>
            </a:solidFill>
          </p:spPr>
        </p:sp>
        <p:sp>
          <p:nvSpPr>
            <p:cNvPr name="TextBox 27" id="27"/>
            <p:cNvSpPr txBox="true"/>
            <p:nvPr/>
          </p:nvSpPr>
          <p:spPr>
            <a:xfrm>
              <a:off x="0" y="0"/>
              <a:ext cx="7047200" cy="1203205"/>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power budget</a:t>
              </a:r>
            </a:p>
          </p:txBody>
        </p:sp>
      </p:grpSp>
      <p:grpSp>
        <p:nvGrpSpPr>
          <p:cNvPr name="Group 28" id="28"/>
          <p:cNvGrpSpPr/>
          <p:nvPr/>
        </p:nvGrpSpPr>
        <p:grpSpPr>
          <a:xfrm rot="0">
            <a:off x="3355226" y="4318642"/>
            <a:ext cx="1184115" cy="902398"/>
            <a:chOff x="0" y="0"/>
            <a:chExt cx="1578820" cy="1203198"/>
          </a:xfrm>
        </p:grpSpPr>
        <p:sp>
          <p:nvSpPr>
            <p:cNvPr name="Freeform 29" id="29"/>
            <p:cNvSpPr/>
            <p:nvPr/>
          </p:nvSpPr>
          <p:spPr>
            <a:xfrm flipH="false" flipV="false" rot="0">
              <a:off x="0" y="0"/>
              <a:ext cx="1578820" cy="1203198"/>
            </a:xfrm>
            <a:custGeom>
              <a:avLst/>
              <a:gdLst/>
              <a:ahLst/>
              <a:cxnLst/>
              <a:rect r="r" b="b" t="t" l="l"/>
              <a:pathLst>
                <a:path h="1203198" w="1578820">
                  <a:moveTo>
                    <a:pt x="0" y="0"/>
                  </a:moveTo>
                  <a:lnTo>
                    <a:pt x="1578820" y="0"/>
                  </a:lnTo>
                  <a:lnTo>
                    <a:pt x="1578820" y="1203198"/>
                  </a:lnTo>
                  <a:lnTo>
                    <a:pt x="0" y="1203198"/>
                  </a:lnTo>
                  <a:close/>
                </a:path>
              </a:pathLst>
            </a:custGeom>
            <a:solidFill>
              <a:srgbClr val="000000">
                <a:alpha val="0"/>
              </a:srgbClr>
            </a:solidFill>
          </p:spPr>
        </p:sp>
        <p:sp>
          <p:nvSpPr>
            <p:cNvPr name="TextBox 30" id="30"/>
            <p:cNvSpPr txBox="true"/>
            <p:nvPr/>
          </p:nvSpPr>
          <p:spPr>
            <a:xfrm>
              <a:off x="0" y="0"/>
              <a:ext cx="1578820" cy="1203198"/>
            </a:xfrm>
            <a:prstGeom prst="rect">
              <a:avLst/>
            </a:prstGeom>
          </p:spPr>
          <p:txBody>
            <a:bodyPr anchor="t" rtlCol="false" tIns="0" lIns="0" bIns="0" rIns="0"/>
            <a:lstStyle/>
            <a:p>
              <a:pPr algn="l">
                <a:lnSpc>
                  <a:spcPts val="5400"/>
                </a:lnSpc>
              </a:pPr>
              <a:r>
                <a:rPr lang="en-US" sz="4500">
                  <a:solidFill>
                    <a:srgbClr val="FFFFFF"/>
                  </a:solidFill>
                  <a:latin typeface="Montserrat"/>
                  <a:ea typeface="Montserrat"/>
                  <a:cs typeface="Montserrat"/>
                  <a:sym typeface="Montserrat"/>
                </a:rPr>
                <a:t>SID</a:t>
              </a:r>
            </a:p>
          </p:txBody>
        </p:sp>
      </p:grpSp>
      <p:grpSp>
        <p:nvGrpSpPr>
          <p:cNvPr name="Group 31" id="31"/>
          <p:cNvGrpSpPr/>
          <p:nvPr/>
        </p:nvGrpSpPr>
        <p:grpSpPr>
          <a:xfrm rot="0">
            <a:off x="11659608" y="2863523"/>
            <a:ext cx="2642400" cy="902398"/>
            <a:chOff x="0" y="0"/>
            <a:chExt cx="3523200" cy="1203198"/>
          </a:xfrm>
        </p:grpSpPr>
        <p:sp>
          <p:nvSpPr>
            <p:cNvPr name="Freeform 32" id="32"/>
            <p:cNvSpPr/>
            <p:nvPr/>
          </p:nvSpPr>
          <p:spPr>
            <a:xfrm flipH="false" flipV="false" rot="0">
              <a:off x="0" y="0"/>
              <a:ext cx="3523200" cy="1203198"/>
            </a:xfrm>
            <a:custGeom>
              <a:avLst/>
              <a:gdLst/>
              <a:ahLst/>
              <a:cxnLst/>
              <a:rect r="r" b="b" t="t" l="l"/>
              <a:pathLst>
                <a:path h="1203198" w="3523200">
                  <a:moveTo>
                    <a:pt x="0" y="0"/>
                  </a:moveTo>
                  <a:lnTo>
                    <a:pt x="3523200" y="0"/>
                  </a:lnTo>
                  <a:lnTo>
                    <a:pt x="3523200" y="1203198"/>
                  </a:lnTo>
                  <a:lnTo>
                    <a:pt x="0" y="1203198"/>
                  </a:lnTo>
                  <a:close/>
                </a:path>
              </a:pathLst>
            </a:custGeom>
            <a:solidFill>
              <a:srgbClr val="000000">
                <a:alpha val="0"/>
              </a:srgbClr>
            </a:solidFill>
          </p:spPr>
        </p:sp>
        <p:sp>
          <p:nvSpPr>
            <p:cNvPr name="TextBox 33" id="33"/>
            <p:cNvSpPr txBox="true"/>
            <p:nvPr/>
          </p:nvSpPr>
          <p:spPr>
            <a:xfrm>
              <a:off x="0" y="0"/>
              <a:ext cx="3523200" cy="1203198"/>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Batteries</a:t>
              </a:r>
            </a:p>
          </p:txBody>
        </p:sp>
      </p:grpSp>
      <p:sp>
        <p:nvSpPr>
          <p:cNvPr name="Freeform 34" id="34"/>
          <p:cNvSpPr/>
          <p:nvPr/>
        </p:nvSpPr>
        <p:spPr>
          <a:xfrm flipH="false" flipV="false" rot="0">
            <a:off x="1174300" y="-80308"/>
            <a:ext cx="1026278" cy="1026282"/>
          </a:xfrm>
          <a:custGeom>
            <a:avLst/>
            <a:gdLst/>
            <a:ahLst/>
            <a:cxnLst/>
            <a:rect r="r" b="b" t="t" l="l"/>
            <a:pathLst>
              <a:path h="1026282" w="1026278">
                <a:moveTo>
                  <a:pt x="0" y="0"/>
                </a:moveTo>
                <a:lnTo>
                  <a:pt x="1026278" y="0"/>
                </a:lnTo>
                <a:lnTo>
                  <a:pt x="1026278" y="1026282"/>
                </a:lnTo>
                <a:lnTo>
                  <a:pt x="0" y="1026282"/>
                </a:lnTo>
                <a:lnTo>
                  <a:pt x="0" y="0"/>
                </a:lnTo>
                <a:close/>
              </a:path>
            </a:pathLst>
          </a:custGeom>
          <a:blipFill>
            <a:blip r:embed="rId13"/>
            <a:stretch>
              <a:fillRect l="0" t="0" r="0" b="0"/>
            </a:stretch>
          </a:blipFill>
        </p:spPr>
      </p:sp>
      <p:sp>
        <p:nvSpPr>
          <p:cNvPr name="Freeform 35" id="35"/>
          <p:cNvSpPr/>
          <p:nvPr/>
        </p:nvSpPr>
        <p:spPr>
          <a:xfrm flipH="false" flipV="false" rot="0">
            <a:off x="15479362" y="0"/>
            <a:ext cx="1026278" cy="1026302"/>
          </a:xfrm>
          <a:custGeom>
            <a:avLst/>
            <a:gdLst/>
            <a:ahLst/>
            <a:cxnLst/>
            <a:rect r="r" b="b" t="t" l="l"/>
            <a:pathLst>
              <a:path h="1026302" w="1026278">
                <a:moveTo>
                  <a:pt x="0" y="0"/>
                </a:moveTo>
                <a:lnTo>
                  <a:pt x="1026278" y="0"/>
                </a:lnTo>
                <a:lnTo>
                  <a:pt x="1026278" y="1026302"/>
                </a:lnTo>
                <a:lnTo>
                  <a:pt x="0" y="1026302"/>
                </a:lnTo>
                <a:lnTo>
                  <a:pt x="0" y="0"/>
                </a:lnTo>
                <a:close/>
              </a:path>
            </a:pathLst>
          </a:custGeom>
          <a:blipFill>
            <a:blip r:embed="rId14"/>
            <a:stretch>
              <a:fillRect l="-1" t="0" r="-1" b="0"/>
            </a:stretch>
          </a:blipFill>
        </p:spPr>
      </p:sp>
      <p:sp>
        <p:nvSpPr>
          <p:cNvPr name="Freeform 36" id="36"/>
          <p:cNvSpPr/>
          <p:nvPr/>
        </p:nvSpPr>
        <p:spPr>
          <a:xfrm flipH="false" flipV="false" rot="0">
            <a:off x="17274734" y="2017678"/>
            <a:ext cx="1013282" cy="1013288"/>
          </a:xfrm>
          <a:custGeom>
            <a:avLst/>
            <a:gdLst/>
            <a:ahLst/>
            <a:cxnLst/>
            <a:rect r="r" b="b" t="t" l="l"/>
            <a:pathLst>
              <a:path h="1013288" w="1013282">
                <a:moveTo>
                  <a:pt x="0" y="0"/>
                </a:moveTo>
                <a:lnTo>
                  <a:pt x="1013282" y="0"/>
                </a:lnTo>
                <a:lnTo>
                  <a:pt x="1013282" y="1013288"/>
                </a:lnTo>
                <a:lnTo>
                  <a:pt x="0" y="1013288"/>
                </a:lnTo>
                <a:lnTo>
                  <a:pt x="0" y="0"/>
                </a:lnTo>
                <a:close/>
              </a:path>
            </a:pathLst>
          </a:custGeom>
          <a:blipFill>
            <a:blip r:embed="rId15"/>
            <a:stretch>
              <a:fillRect l="0" t="0" r="0" b="0"/>
            </a:stretch>
          </a:blipFill>
        </p:spPr>
      </p:sp>
      <p:sp>
        <p:nvSpPr>
          <p:cNvPr name="Freeform 37" id="37"/>
          <p:cNvSpPr/>
          <p:nvPr/>
        </p:nvSpPr>
        <p:spPr>
          <a:xfrm flipH="false" flipV="false" rot="0">
            <a:off x="73372" y="2215418"/>
            <a:ext cx="1040978" cy="1040982"/>
          </a:xfrm>
          <a:custGeom>
            <a:avLst/>
            <a:gdLst/>
            <a:ahLst/>
            <a:cxnLst/>
            <a:rect r="r" b="b" t="t" l="l"/>
            <a:pathLst>
              <a:path h="1040982" w="1040978">
                <a:moveTo>
                  <a:pt x="0" y="0"/>
                </a:moveTo>
                <a:lnTo>
                  <a:pt x="1040978" y="0"/>
                </a:lnTo>
                <a:lnTo>
                  <a:pt x="1040978" y="1040982"/>
                </a:lnTo>
                <a:lnTo>
                  <a:pt x="0" y="1040982"/>
                </a:lnTo>
                <a:lnTo>
                  <a:pt x="0" y="0"/>
                </a:lnTo>
                <a:close/>
              </a:path>
            </a:pathLst>
          </a:custGeom>
          <a:blipFill>
            <a:blip r:embed="rId16"/>
            <a:stretch>
              <a:fillRect l="0" t="0" r="0" b="0"/>
            </a:stretch>
          </a:blipFill>
        </p:spPr>
      </p:sp>
      <p:grpSp>
        <p:nvGrpSpPr>
          <p:cNvPr name="Group 38" id="38"/>
          <p:cNvGrpSpPr/>
          <p:nvPr/>
        </p:nvGrpSpPr>
        <p:grpSpPr>
          <a:xfrm rot="0">
            <a:off x="1482476" y="6474252"/>
            <a:ext cx="1739100" cy="1739100"/>
            <a:chOff x="0" y="0"/>
            <a:chExt cx="2318800" cy="2318800"/>
          </a:xfrm>
        </p:grpSpPr>
        <p:sp>
          <p:nvSpPr>
            <p:cNvPr name="Freeform 39" id="39"/>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40" id="40"/>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07.</a:t>
              </a:r>
            </a:p>
          </p:txBody>
        </p:sp>
      </p:grpSp>
      <p:grpSp>
        <p:nvGrpSpPr>
          <p:cNvPr name="Group 41" id="41"/>
          <p:cNvGrpSpPr/>
          <p:nvPr/>
        </p:nvGrpSpPr>
        <p:grpSpPr>
          <a:xfrm rot="0">
            <a:off x="11678658" y="6892603"/>
            <a:ext cx="2642400" cy="902398"/>
            <a:chOff x="0" y="0"/>
            <a:chExt cx="3523200" cy="1203198"/>
          </a:xfrm>
        </p:grpSpPr>
        <p:sp>
          <p:nvSpPr>
            <p:cNvPr name="Freeform 42" id="42"/>
            <p:cNvSpPr/>
            <p:nvPr/>
          </p:nvSpPr>
          <p:spPr>
            <a:xfrm flipH="false" flipV="false" rot="0">
              <a:off x="0" y="0"/>
              <a:ext cx="3523200" cy="1203198"/>
            </a:xfrm>
            <a:custGeom>
              <a:avLst/>
              <a:gdLst/>
              <a:ahLst/>
              <a:cxnLst/>
              <a:rect r="r" b="b" t="t" l="l"/>
              <a:pathLst>
                <a:path h="1203198" w="3523200">
                  <a:moveTo>
                    <a:pt x="0" y="0"/>
                  </a:moveTo>
                  <a:lnTo>
                    <a:pt x="3523200" y="0"/>
                  </a:lnTo>
                  <a:lnTo>
                    <a:pt x="3523200" y="1203198"/>
                  </a:lnTo>
                  <a:lnTo>
                    <a:pt x="0" y="1203198"/>
                  </a:lnTo>
                  <a:close/>
                </a:path>
              </a:pathLst>
            </a:custGeom>
            <a:solidFill>
              <a:srgbClr val="000000">
                <a:alpha val="0"/>
              </a:srgbClr>
            </a:solidFill>
          </p:spPr>
        </p:sp>
        <p:sp>
          <p:nvSpPr>
            <p:cNvPr name="TextBox 43" id="43"/>
            <p:cNvSpPr txBox="true"/>
            <p:nvPr/>
          </p:nvSpPr>
          <p:spPr>
            <a:xfrm>
              <a:off x="0" y="0"/>
              <a:ext cx="3523200" cy="1203198"/>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BMS</a:t>
              </a:r>
            </a:p>
          </p:txBody>
        </p:sp>
      </p:grpSp>
      <p:grpSp>
        <p:nvGrpSpPr>
          <p:cNvPr name="Group 44" id="44"/>
          <p:cNvGrpSpPr/>
          <p:nvPr/>
        </p:nvGrpSpPr>
        <p:grpSpPr>
          <a:xfrm rot="0">
            <a:off x="9751976" y="6474252"/>
            <a:ext cx="1739100" cy="1739100"/>
            <a:chOff x="0" y="0"/>
            <a:chExt cx="2318800" cy="2318800"/>
          </a:xfrm>
        </p:grpSpPr>
        <p:sp>
          <p:nvSpPr>
            <p:cNvPr name="Freeform 45" id="45"/>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46" id="46"/>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08.</a:t>
              </a:r>
            </a:p>
          </p:txBody>
        </p:sp>
      </p:grpSp>
      <p:grpSp>
        <p:nvGrpSpPr>
          <p:cNvPr name="Group 47" id="47"/>
          <p:cNvGrpSpPr/>
          <p:nvPr/>
        </p:nvGrpSpPr>
        <p:grpSpPr>
          <a:xfrm rot="0">
            <a:off x="3355226" y="6892603"/>
            <a:ext cx="2642400" cy="902398"/>
            <a:chOff x="0" y="0"/>
            <a:chExt cx="3523200" cy="1203198"/>
          </a:xfrm>
        </p:grpSpPr>
        <p:sp>
          <p:nvSpPr>
            <p:cNvPr name="Freeform 48" id="48"/>
            <p:cNvSpPr/>
            <p:nvPr/>
          </p:nvSpPr>
          <p:spPr>
            <a:xfrm flipH="false" flipV="false" rot="0">
              <a:off x="0" y="0"/>
              <a:ext cx="3523200" cy="1203198"/>
            </a:xfrm>
            <a:custGeom>
              <a:avLst/>
              <a:gdLst/>
              <a:ahLst/>
              <a:cxnLst/>
              <a:rect r="r" b="b" t="t" l="l"/>
              <a:pathLst>
                <a:path h="1203198" w="3523200">
                  <a:moveTo>
                    <a:pt x="0" y="0"/>
                  </a:moveTo>
                  <a:lnTo>
                    <a:pt x="3523200" y="0"/>
                  </a:lnTo>
                  <a:lnTo>
                    <a:pt x="3523200" y="1203198"/>
                  </a:lnTo>
                  <a:lnTo>
                    <a:pt x="0" y="1203198"/>
                  </a:lnTo>
                  <a:close/>
                </a:path>
              </a:pathLst>
            </a:custGeom>
            <a:solidFill>
              <a:srgbClr val="000000">
                <a:alpha val="0"/>
              </a:srgbClr>
            </a:solidFill>
          </p:spPr>
        </p:sp>
        <p:sp>
          <p:nvSpPr>
            <p:cNvPr name="TextBox 49" id="49"/>
            <p:cNvSpPr txBox="true"/>
            <p:nvPr/>
          </p:nvSpPr>
          <p:spPr>
            <a:xfrm>
              <a:off x="0" y="0"/>
              <a:ext cx="3523200" cy="1203198"/>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Fuses</a:t>
              </a:r>
            </a:p>
          </p:txBody>
        </p:sp>
      </p:grpSp>
      <p:grpSp>
        <p:nvGrpSpPr>
          <p:cNvPr name="Group 50" id="50"/>
          <p:cNvGrpSpPr/>
          <p:nvPr/>
        </p:nvGrpSpPr>
        <p:grpSpPr>
          <a:xfrm rot="0">
            <a:off x="1444376" y="5189129"/>
            <a:ext cx="1739100" cy="1739100"/>
            <a:chOff x="0" y="0"/>
            <a:chExt cx="2318800" cy="2318800"/>
          </a:xfrm>
        </p:grpSpPr>
        <p:sp>
          <p:nvSpPr>
            <p:cNvPr name="Freeform 51" id="51"/>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52" id="52"/>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05.</a:t>
              </a:r>
            </a:p>
          </p:txBody>
        </p:sp>
      </p:grpSp>
      <p:grpSp>
        <p:nvGrpSpPr>
          <p:cNvPr name="Group 53" id="53"/>
          <p:cNvGrpSpPr/>
          <p:nvPr/>
        </p:nvGrpSpPr>
        <p:grpSpPr>
          <a:xfrm rot="0">
            <a:off x="11640558" y="5607479"/>
            <a:ext cx="3652005" cy="902398"/>
            <a:chOff x="0" y="0"/>
            <a:chExt cx="4869340" cy="1203198"/>
          </a:xfrm>
        </p:grpSpPr>
        <p:sp>
          <p:nvSpPr>
            <p:cNvPr name="Freeform 54" id="54"/>
            <p:cNvSpPr/>
            <p:nvPr/>
          </p:nvSpPr>
          <p:spPr>
            <a:xfrm flipH="false" flipV="false" rot="0">
              <a:off x="0" y="0"/>
              <a:ext cx="4869340" cy="1203198"/>
            </a:xfrm>
            <a:custGeom>
              <a:avLst/>
              <a:gdLst/>
              <a:ahLst/>
              <a:cxnLst/>
              <a:rect r="r" b="b" t="t" l="l"/>
              <a:pathLst>
                <a:path h="1203198" w="4869340">
                  <a:moveTo>
                    <a:pt x="0" y="0"/>
                  </a:moveTo>
                  <a:lnTo>
                    <a:pt x="4869340" y="0"/>
                  </a:lnTo>
                  <a:lnTo>
                    <a:pt x="4869340" y="1203198"/>
                  </a:lnTo>
                  <a:lnTo>
                    <a:pt x="0" y="1203198"/>
                  </a:lnTo>
                  <a:close/>
                </a:path>
              </a:pathLst>
            </a:custGeom>
            <a:solidFill>
              <a:srgbClr val="000000">
                <a:alpha val="0"/>
              </a:srgbClr>
            </a:solidFill>
          </p:spPr>
        </p:sp>
        <p:sp>
          <p:nvSpPr>
            <p:cNvPr name="TextBox 55" id="55"/>
            <p:cNvSpPr txBox="true"/>
            <p:nvPr/>
          </p:nvSpPr>
          <p:spPr>
            <a:xfrm>
              <a:off x="0" y="0"/>
              <a:ext cx="4869340" cy="1203198"/>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Converters</a:t>
              </a:r>
            </a:p>
          </p:txBody>
        </p:sp>
      </p:grpSp>
      <p:grpSp>
        <p:nvGrpSpPr>
          <p:cNvPr name="Group 56" id="56"/>
          <p:cNvGrpSpPr/>
          <p:nvPr/>
        </p:nvGrpSpPr>
        <p:grpSpPr>
          <a:xfrm rot="0">
            <a:off x="9713876" y="5189129"/>
            <a:ext cx="1739100" cy="1739100"/>
            <a:chOff x="0" y="0"/>
            <a:chExt cx="2318800" cy="2318800"/>
          </a:xfrm>
        </p:grpSpPr>
        <p:sp>
          <p:nvSpPr>
            <p:cNvPr name="Freeform 57" id="57"/>
            <p:cNvSpPr/>
            <p:nvPr/>
          </p:nvSpPr>
          <p:spPr>
            <a:xfrm flipH="false" flipV="false" rot="0">
              <a:off x="0" y="0"/>
              <a:ext cx="2318800" cy="2318800"/>
            </a:xfrm>
            <a:custGeom>
              <a:avLst/>
              <a:gdLst/>
              <a:ahLst/>
              <a:cxnLst/>
              <a:rect r="r" b="b" t="t" l="l"/>
              <a:pathLst>
                <a:path h="2318800" w="2318800">
                  <a:moveTo>
                    <a:pt x="0" y="0"/>
                  </a:moveTo>
                  <a:lnTo>
                    <a:pt x="2318800" y="0"/>
                  </a:lnTo>
                  <a:lnTo>
                    <a:pt x="2318800" y="2318800"/>
                  </a:lnTo>
                  <a:lnTo>
                    <a:pt x="0" y="2318800"/>
                  </a:lnTo>
                  <a:close/>
                </a:path>
              </a:pathLst>
            </a:custGeom>
            <a:solidFill>
              <a:srgbClr val="000000">
                <a:alpha val="0"/>
              </a:srgbClr>
            </a:solidFill>
          </p:spPr>
        </p:sp>
        <p:sp>
          <p:nvSpPr>
            <p:cNvPr name="TextBox 58" id="58"/>
            <p:cNvSpPr txBox="true"/>
            <p:nvPr/>
          </p:nvSpPr>
          <p:spPr>
            <a:xfrm>
              <a:off x="0" y="0"/>
              <a:ext cx="2318800" cy="2318800"/>
            </a:xfrm>
            <a:prstGeom prst="rect">
              <a:avLst/>
            </a:prstGeom>
          </p:spPr>
          <p:txBody>
            <a:bodyPr anchor="ctr" rtlCol="false" tIns="0" lIns="0" bIns="0" rIns="0"/>
            <a:lstStyle/>
            <a:p>
              <a:pPr algn="ctr">
                <a:lnSpc>
                  <a:spcPts val="7200"/>
                </a:lnSpc>
              </a:pPr>
              <a:r>
                <a:rPr lang="en-US" sz="6000">
                  <a:solidFill>
                    <a:srgbClr val="FFFFFF"/>
                  </a:solidFill>
                  <a:latin typeface="Montserrat"/>
                  <a:ea typeface="Montserrat"/>
                  <a:cs typeface="Montserrat"/>
                  <a:sym typeface="Montserrat"/>
                </a:rPr>
                <a:t>06.</a:t>
              </a:r>
            </a:p>
          </p:txBody>
        </p:sp>
      </p:grpSp>
      <p:grpSp>
        <p:nvGrpSpPr>
          <p:cNvPr name="Group 59" id="59"/>
          <p:cNvGrpSpPr/>
          <p:nvPr/>
        </p:nvGrpSpPr>
        <p:grpSpPr>
          <a:xfrm rot="0">
            <a:off x="3317126" y="5607479"/>
            <a:ext cx="3488285" cy="902398"/>
            <a:chOff x="0" y="0"/>
            <a:chExt cx="4651047" cy="1203198"/>
          </a:xfrm>
        </p:grpSpPr>
        <p:sp>
          <p:nvSpPr>
            <p:cNvPr name="Freeform 60" id="60"/>
            <p:cNvSpPr/>
            <p:nvPr/>
          </p:nvSpPr>
          <p:spPr>
            <a:xfrm flipH="false" flipV="false" rot="0">
              <a:off x="0" y="0"/>
              <a:ext cx="4651047" cy="1203198"/>
            </a:xfrm>
            <a:custGeom>
              <a:avLst/>
              <a:gdLst/>
              <a:ahLst/>
              <a:cxnLst/>
              <a:rect r="r" b="b" t="t" l="l"/>
              <a:pathLst>
                <a:path h="1203198" w="4651047">
                  <a:moveTo>
                    <a:pt x="0" y="0"/>
                  </a:moveTo>
                  <a:lnTo>
                    <a:pt x="4651047" y="0"/>
                  </a:lnTo>
                  <a:lnTo>
                    <a:pt x="4651047" y="1203198"/>
                  </a:lnTo>
                  <a:lnTo>
                    <a:pt x="0" y="1203198"/>
                  </a:lnTo>
                  <a:close/>
                </a:path>
              </a:pathLst>
            </a:custGeom>
            <a:solidFill>
              <a:srgbClr val="000000">
                <a:alpha val="0"/>
              </a:srgbClr>
            </a:solidFill>
          </p:spPr>
        </p:sp>
        <p:sp>
          <p:nvSpPr>
            <p:cNvPr name="TextBox 61" id="61"/>
            <p:cNvSpPr txBox="true"/>
            <p:nvPr/>
          </p:nvSpPr>
          <p:spPr>
            <a:xfrm>
              <a:off x="0" y="0"/>
              <a:ext cx="4651047" cy="1203198"/>
            </a:xfrm>
            <a:prstGeom prst="rect">
              <a:avLst/>
            </a:prstGeom>
          </p:spPr>
          <p:txBody>
            <a:bodyPr anchor="b" rtlCol="false" tIns="0" lIns="0" bIns="0" rIns="0"/>
            <a:lstStyle/>
            <a:p>
              <a:pPr algn="l">
                <a:lnSpc>
                  <a:spcPts val="5400"/>
                </a:lnSpc>
              </a:pPr>
              <a:r>
                <a:rPr lang="en-US" sz="4500">
                  <a:solidFill>
                    <a:srgbClr val="FFFFFF"/>
                  </a:solidFill>
                  <a:latin typeface="Montserrat"/>
                  <a:ea typeface="Montserrat"/>
                  <a:cs typeface="Montserrat"/>
                  <a:sym typeface="Montserrat"/>
                </a:rPr>
                <a:t>Regulatore</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4486054" y="4167661"/>
            <a:ext cx="9315891" cy="1951679"/>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Regulators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Voltage Regulators</a:t>
              </a:r>
            </a:p>
          </p:txBody>
        </p:sp>
      </p:grpSp>
      <p:sp>
        <p:nvSpPr>
          <p:cNvPr name="Freeform 9" id="9"/>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1" id="11"/>
          <p:cNvGrpSpPr/>
          <p:nvPr/>
        </p:nvGrpSpPr>
        <p:grpSpPr>
          <a:xfrm rot="0">
            <a:off x="2117550" y="2260412"/>
            <a:ext cx="14044933" cy="3350393"/>
            <a:chOff x="0" y="0"/>
            <a:chExt cx="3699077" cy="882408"/>
          </a:xfrm>
        </p:grpSpPr>
        <p:sp>
          <p:nvSpPr>
            <p:cNvPr name="Freeform 12" id="12"/>
            <p:cNvSpPr/>
            <p:nvPr/>
          </p:nvSpPr>
          <p:spPr>
            <a:xfrm flipH="false" flipV="false" rot="0">
              <a:off x="0" y="0"/>
              <a:ext cx="3699077" cy="882408"/>
            </a:xfrm>
            <a:custGeom>
              <a:avLst/>
              <a:gdLst/>
              <a:ahLst/>
              <a:cxnLst/>
              <a:rect r="r" b="b" t="t" l="l"/>
              <a:pathLst>
                <a:path h="882408" w="3699077">
                  <a:moveTo>
                    <a:pt x="28112" y="0"/>
                  </a:moveTo>
                  <a:lnTo>
                    <a:pt x="3670964" y="0"/>
                  </a:lnTo>
                  <a:cubicBezTo>
                    <a:pt x="3686490" y="0"/>
                    <a:pt x="3699077" y="12586"/>
                    <a:pt x="3699077" y="28112"/>
                  </a:cubicBezTo>
                  <a:lnTo>
                    <a:pt x="3699077" y="854296"/>
                  </a:lnTo>
                  <a:cubicBezTo>
                    <a:pt x="3699077" y="869822"/>
                    <a:pt x="3686490" y="882408"/>
                    <a:pt x="3670964" y="882408"/>
                  </a:cubicBezTo>
                  <a:lnTo>
                    <a:pt x="28112" y="882408"/>
                  </a:lnTo>
                  <a:cubicBezTo>
                    <a:pt x="12586" y="882408"/>
                    <a:pt x="0" y="869822"/>
                    <a:pt x="0" y="854296"/>
                  </a:cubicBezTo>
                  <a:lnTo>
                    <a:pt x="0" y="28112"/>
                  </a:lnTo>
                  <a:cubicBezTo>
                    <a:pt x="0" y="12586"/>
                    <a:pt x="12586" y="0"/>
                    <a:pt x="28112" y="0"/>
                  </a:cubicBezTo>
                  <a:close/>
                </a:path>
              </a:pathLst>
            </a:custGeom>
            <a:solidFill>
              <a:srgbClr val="9AA7B1">
                <a:alpha val="19608"/>
              </a:srgbClr>
            </a:solidFill>
          </p:spPr>
        </p:sp>
        <p:sp>
          <p:nvSpPr>
            <p:cNvPr name="TextBox 13" id="13"/>
            <p:cNvSpPr txBox="true"/>
            <p:nvPr/>
          </p:nvSpPr>
          <p:spPr>
            <a:xfrm>
              <a:off x="0" y="-38100"/>
              <a:ext cx="3699077" cy="92050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117550" y="2260412"/>
            <a:ext cx="14044933" cy="3136456"/>
            <a:chOff x="0" y="0"/>
            <a:chExt cx="16464235" cy="3676724"/>
          </a:xfrm>
        </p:grpSpPr>
        <p:sp>
          <p:nvSpPr>
            <p:cNvPr name="Freeform 15" id="15"/>
            <p:cNvSpPr/>
            <p:nvPr/>
          </p:nvSpPr>
          <p:spPr>
            <a:xfrm flipH="false" flipV="false" rot="0">
              <a:off x="0" y="0"/>
              <a:ext cx="16464235" cy="3676724"/>
            </a:xfrm>
            <a:custGeom>
              <a:avLst/>
              <a:gdLst/>
              <a:ahLst/>
              <a:cxnLst/>
              <a:rect r="r" b="b" t="t" l="l"/>
              <a:pathLst>
                <a:path h="3676724" w="16464235">
                  <a:moveTo>
                    <a:pt x="0" y="0"/>
                  </a:moveTo>
                  <a:lnTo>
                    <a:pt x="16464235" y="0"/>
                  </a:lnTo>
                  <a:lnTo>
                    <a:pt x="16464235" y="3676724"/>
                  </a:lnTo>
                  <a:lnTo>
                    <a:pt x="0" y="3676724"/>
                  </a:lnTo>
                  <a:close/>
                </a:path>
              </a:pathLst>
            </a:custGeom>
            <a:solidFill>
              <a:srgbClr val="000000">
                <a:alpha val="0"/>
              </a:srgbClr>
            </a:solidFill>
          </p:spPr>
        </p:sp>
        <p:sp>
          <p:nvSpPr>
            <p:cNvPr name="TextBox 16" id="16"/>
            <p:cNvSpPr txBox="true"/>
            <p:nvPr/>
          </p:nvSpPr>
          <p:spPr>
            <a:xfrm>
              <a:off x="0" y="-66675"/>
              <a:ext cx="16464235" cy="3743399"/>
            </a:xfrm>
            <a:prstGeom prst="rect">
              <a:avLst/>
            </a:prstGeom>
          </p:spPr>
          <p:txBody>
            <a:bodyPr anchor="t" rtlCol="false" tIns="0" lIns="0" bIns="0" rIns="0"/>
            <a:lstStyle/>
            <a:p>
              <a:pPr algn="ctr">
                <a:lnSpc>
                  <a:spcPts val="4830"/>
                </a:lnSpc>
              </a:pPr>
              <a:r>
                <a:rPr lang="en-US" sz="3500">
                  <a:solidFill>
                    <a:srgbClr val="FFFFFF"/>
                  </a:solidFill>
                  <a:latin typeface="Montserrat"/>
                  <a:ea typeface="Montserrat"/>
                  <a:cs typeface="Montserrat"/>
                  <a:sym typeface="Montserrat"/>
                </a:rPr>
                <a:t>A voltage regulator is designed to automatically ‘regulate’ voltage level. It basically steps down the input voltage to the desired level and keeps that in that same level during the supply. This makes sure that even when a load is applied the voltage doesn’t drop.</a:t>
              </a:r>
            </a:p>
          </p:txBody>
        </p:sp>
      </p:grpSp>
      <p:grpSp>
        <p:nvGrpSpPr>
          <p:cNvPr name="Group 17" id="17"/>
          <p:cNvGrpSpPr/>
          <p:nvPr/>
        </p:nvGrpSpPr>
        <p:grpSpPr>
          <a:xfrm rot="0">
            <a:off x="2117550" y="5610806"/>
            <a:ext cx="2314571" cy="698056"/>
            <a:chOff x="0" y="0"/>
            <a:chExt cx="2713267" cy="818299"/>
          </a:xfrm>
        </p:grpSpPr>
        <p:sp>
          <p:nvSpPr>
            <p:cNvPr name="Freeform 18" id="18"/>
            <p:cNvSpPr/>
            <p:nvPr/>
          </p:nvSpPr>
          <p:spPr>
            <a:xfrm flipH="false" flipV="false" rot="0">
              <a:off x="0" y="0"/>
              <a:ext cx="2713267" cy="818299"/>
            </a:xfrm>
            <a:custGeom>
              <a:avLst/>
              <a:gdLst/>
              <a:ahLst/>
              <a:cxnLst/>
              <a:rect r="r" b="b" t="t" l="l"/>
              <a:pathLst>
                <a:path h="818299" w="2713267">
                  <a:moveTo>
                    <a:pt x="0" y="0"/>
                  </a:moveTo>
                  <a:lnTo>
                    <a:pt x="2713267" y="0"/>
                  </a:lnTo>
                  <a:lnTo>
                    <a:pt x="2713267" y="818299"/>
                  </a:lnTo>
                  <a:lnTo>
                    <a:pt x="0" y="818299"/>
                  </a:lnTo>
                  <a:close/>
                </a:path>
              </a:pathLst>
            </a:custGeom>
            <a:solidFill>
              <a:srgbClr val="000000">
                <a:alpha val="0"/>
              </a:srgbClr>
            </a:solidFill>
          </p:spPr>
        </p:sp>
        <p:sp>
          <p:nvSpPr>
            <p:cNvPr name="TextBox 19" id="19"/>
            <p:cNvSpPr txBox="true"/>
            <p:nvPr/>
          </p:nvSpPr>
          <p:spPr>
            <a:xfrm>
              <a:off x="0" y="-66675"/>
              <a:ext cx="2713267" cy="884974"/>
            </a:xfrm>
            <a:prstGeom prst="rect">
              <a:avLst/>
            </a:prstGeom>
          </p:spPr>
          <p:txBody>
            <a:bodyPr anchor="t" rtlCol="false" tIns="0" lIns="0" bIns="0" rIns="0"/>
            <a:lstStyle/>
            <a:p>
              <a:pPr algn="l">
                <a:lnSpc>
                  <a:spcPts val="4830"/>
                </a:lnSpc>
              </a:pPr>
              <a:r>
                <a:rPr lang="en-US" sz="3500" b="true">
                  <a:solidFill>
                    <a:srgbClr val="FFFFFF"/>
                  </a:solidFill>
                  <a:latin typeface="Montserrat Bold"/>
                  <a:ea typeface="Montserrat Bold"/>
                  <a:cs typeface="Montserrat Bold"/>
                  <a:sym typeface="Montserrat Bold"/>
                </a:rPr>
                <a:t>Fetures :</a:t>
              </a:r>
            </a:p>
          </p:txBody>
        </p:sp>
      </p:grpSp>
      <p:sp>
        <p:nvSpPr>
          <p:cNvPr name="TextBox 20" id="20"/>
          <p:cNvSpPr txBox="true"/>
          <p:nvPr/>
        </p:nvSpPr>
        <p:spPr>
          <a:xfrm rot="0">
            <a:off x="2117550" y="6299336"/>
            <a:ext cx="12170569" cy="5429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Built-in thermal shutdown and short-circuit protection</a:t>
            </a:r>
          </a:p>
        </p:txBody>
      </p:sp>
      <p:sp>
        <p:nvSpPr>
          <p:cNvPr name="TextBox 21" id="21"/>
          <p:cNvSpPr txBox="true"/>
          <p:nvPr/>
        </p:nvSpPr>
        <p:spPr>
          <a:xfrm rot="0">
            <a:off x="2117550" y="7042286"/>
            <a:ext cx="14686955" cy="542925"/>
          </a:xfrm>
          <a:prstGeom prst="rect">
            <a:avLst/>
          </a:prstGeom>
        </p:spPr>
        <p:txBody>
          <a:bodyPr anchor="t" rtlCol="false" tIns="0" lIns="0" bIns="0" rIns="0">
            <a:spAutoFit/>
          </a:bodyPr>
          <a:lstStyle/>
          <a:p>
            <a:pPr algn="l">
              <a:lnSpc>
                <a:spcPts val="4200"/>
              </a:lnSpc>
              <a:spcBef>
                <a:spcPct val="0"/>
              </a:spcBef>
            </a:pPr>
            <a:r>
              <a:rPr lang="en-US" sz="3500">
                <a:solidFill>
                  <a:srgbClr val="FFFFFF"/>
                </a:solidFill>
                <a:latin typeface="Montserrat"/>
                <a:ea typeface="Montserrat"/>
                <a:cs typeface="Montserrat"/>
                <a:sym typeface="Montserrat"/>
              </a:rPr>
              <a:t>Output current: typically up to 1A (can go higher with heatsinking)</a:t>
            </a:r>
          </a:p>
        </p:txBody>
      </p:sp>
      <p:sp>
        <p:nvSpPr>
          <p:cNvPr name="TextBox 22" id="22"/>
          <p:cNvSpPr txBox="true"/>
          <p:nvPr/>
        </p:nvSpPr>
        <p:spPr>
          <a:xfrm rot="0">
            <a:off x="2128453" y="7785236"/>
            <a:ext cx="13304341" cy="542925"/>
          </a:xfrm>
          <a:prstGeom prst="rect">
            <a:avLst/>
          </a:prstGeom>
        </p:spPr>
        <p:txBody>
          <a:bodyPr anchor="t" rtlCol="false" tIns="0" lIns="0" bIns="0" rIns="0">
            <a:spAutoFit/>
          </a:bodyPr>
          <a:lstStyle/>
          <a:p>
            <a:pPr algn="ctr">
              <a:lnSpc>
                <a:spcPts val="4200"/>
              </a:lnSpc>
              <a:spcBef>
                <a:spcPct val="0"/>
              </a:spcBef>
            </a:pPr>
            <a:r>
              <a:rPr lang="en-US" sz="3500">
                <a:solidFill>
                  <a:srgbClr val="FFFFFF"/>
                </a:solidFill>
                <a:latin typeface="Montserrat"/>
                <a:ea typeface="Montserrat"/>
                <a:cs typeface="Montserrat"/>
                <a:sym typeface="Montserrat"/>
              </a:rPr>
              <a:t>Dropout voltage: ~2V (so for 5V output, input should be ≥7V)</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Voltage Regulators</a:t>
              </a:r>
            </a:p>
          </p:txBody>
        </p:sp>
      </p:grpSp>
      <p:sp>
        <p:nvSpPr>
          <p:cNvPr name="Freeform 9" id="9"/>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5801390" y="1673756"/>
            <a:ext cx="5815799" cy="8060968"/>
          </a:xfrm>
          <a:custGeom>
            <a:avLst/>
            <a:gdLst/>
            <a:ahLst/>
            <a:cxnLst/>
            <a:rect r="r" b="b" t="t" l="l"/>
            <a:pathLst>
              <a:path h="8060968" w="5815799">
                <a:moveTo>
                  <a:pt x="0" y="0"/>
                </a:moveTo>
                <a:lnTo>
                  <a:pt x="5815799" y="0"/>
                </a:lnTo>
                <a:lnTo>
                  <a:pt x="5815799" y="8060968"/>
                </a:lnTo>
                <a:lnTo>
                  <a:pt x="0" y="8060968"/>
                </a:lnTo>
                <a:lnTo>
                  <a:pt x="0" y="0"/>
                </a:lnTo>
                <a:close/>
              </a:path>
            </a:pathLst>
          </a:custGeom>
          <a:blipFill>
            <a:blip r:embed="rId1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Voltage Regulators</a:t>
              </a:r>
            </a:p>
          </p:txBody>
        </p:sp>
      </p:grpSp>
      <p:sp>
        <p:nvSpPr>
          <p:cNvPr name="Freeform 9" id="9"/>
          <p:cNvSpPr/>
          <p:nvPr/>
        </p:nvSpPr>
        <p:spPr>
          <a:xfrm flipH="false" flipV="false" rot="0">
            <a:off x="1937824" y="1535867"/>
            <a:ext cx="14412353" cy="8070918"/>
          </a:xfrm>
          <a:custGeom>
            <a:avLst/>
            <a:gdLst/>
            <a:ahLst/>
            <a:cxnLst/>
            <a:rect r="r" b="b" t="t" l="l"/>
            <a:pathLst>
              <a:path h="8070918" w="14412353">
                <a:moveTo>
                  <a:pt x="0" y="0"/>
                </a:moveTo>
                <a:lnTo>
                  <a:pt x="14412353" y="0"/>
                </a:lnTo>
                <a:lnTo>
                  <a:pt x="14412353" y="8070918"/>
                </a:lnTo>
                <a:lnTo>
                  <a:pt x="0" y="8070918"/>
                </a:lnTo>
                <a:lnTo>
                  <a:pt x="0" y="0"/>
                </a:lnTo>
                <a:close/>
              </a:path>
            </a:pathLst>
          </a:custGeom>
          <a:blipFill>
            <a:blip r:embed="rId9"/>
            <a:stretch>
              <a:fillRect l="0" t="0" r="0" b="0"/>
            </a:stretch>
          </a:blipFill>
        </p:spPr>
      </p:sp>
      <p:sp>
        <p:nvSpPr>
          <p:cNvPr name="Freeform 10" id="10"/>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4473889" y="4167661"/>
            <a:ext cx="9340222" cy="1951679"/>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Converters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Buck converter (Step-down)</a:t>
              </a:r>
            </a:p>
          </p:txBody>
        </p:sp>
      </p:grpSp>
      <p:sp>
        <p:nvSpPr>
          <p:cNvPr name="Freeform 9" id="9"/>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271364" y="2069406"/>
            <a:ext cx="8897689"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How do </a:t>
            </a:r>
            <a:r>
              <a:rPr lang="en-US" sz="4500">
                <a:solidFill>
                  <a:srgbClr val="FFFFFF"/>
                </a:solidFill>
                <a:latin typeface="Montserrat"/>
                <a:ea typeface="Montserrat"/>
                <a:cs typeface="Montserrat"/>
                <a:sym typeface="Montserrat"/>
              </a:rPr>
              <a:t>Buck converters work?</a:t>
            </a:r>
          </a:p>
        </p:txBody>
      </p:sp>
      <p:sp>
        <p:nvSpPr>
          <p:cNvPr name="TextBox 12" id="12"/>
          <p:cNvSpPr txBox="true"/>
          <p:nvPr/>
        </p:nvSpPr>
        <p:spPr>
          <a:xfrm rot="0">
            <a:off x="1903074" y="3564831"/>
            <a:ext cx="14481852"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It works by switching a transistor (MOSFET) on and off rapidly.</a:t>
            </a:r>
          </a:p>
        </p:txBody>
      </p:sp>
      <p:grpSp>
        <p:nvGrpSpPr>
          <p:cNvPr name="Group 13" id="13"/>
          <p:cNvGrpSpPr/>
          <p:nvPr/>
        </p:nvGrpSpPr>
        <p:grpSpPr>
          <a:xfrm rot="0">
            <a:off x="1028700" y="3705625"/>
            <a:ext cx="561889" cy="558261"/>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5" id="15"/>
          <p:cNvSpPr txBox="true"/>
          <p:nvPr/>
        </p:nvSpPr>
        <p:spPr>
          <a:xfrm rot="0">
            <a:off x="1903074" y="5156755"/>
            <a:ext cx="14481852"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s</a:t>
            </a:r>
            <a:r>
              <a:rPr lang="en-US" sz="4500">
                <a:solidFill>
                  <a:srgbClr val="FFFFFF"/>
                </a:solidFill>
                <a:latin typeface="Montserrat"/>
                <a:ea typeface="Montserrat"/>
                <a:cs typeface="Montserrat"/>
                <a:sym typeface="Montserrat"/>
              </a:rPr>
              <a:t>toring energy in an inductor.</a:t>
            </a:r>
          </a:p>
        </p:txBody>
      </p:sp>
      <p:grpSp>
        <p:nvGrpSpPr>
          <p:cNvPr name="Group 16" id="16"/>
          <p:cNvGrpSpPr/>
          <p:nvPr/>
        </p:nvGrpSpPr>
        <p:grpSpPr>
          <a:xfrm rot="0">
            <a:off x="1028700" y="5284294"/>
            <a:ext cx="561889" cy="558261"/>
            <a:chOff x="0" y="0"/>
            <a:chExt cx="237467" cy="235933"/>
          </a:xfrm>
        </p:grpSpPr>
        <p:sp>
          <p:nvSpPr>
            <p:cNvPr name="Freeform 17" id="17"/>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8" id="18"/>
          <p:cNvSpPr txBox="true"/>
          <p:nvPr/>
        </p:nvSpPr>
        <p:spPr>
          <a:xfrm rot="0">
            <a:off x="1903074" y="6194980"/>
            <a:ext cx="14481852" cy="2057400"/>
          </a:xfrm>
          <a:prstGeom prst="rect">
            <a:avLst/>
          </a:prstGeom>
        </p:spPr>
        <p:txBody>
          <a:bodyPr anchor="t" rtlCol="false" tIns="0" lIns="0" bIns="0" rIns="0">
            <a:spAutoFit/>
          </a:bodyPr>
          <a:lstStyle/>
          <a:p>
            <a:pPr algn="just">
              <a:lnSpc>
                <a:spcPts val="5400"/>
              </a:lnSpc>
              <a:spcBef>
                <a:spcPct val="0"/>
              </a:spcBef>
            </a:pPr>
            <a:r>
              <a:rPr lang="en-US" sz="4500">
                <a:solidFill>
                  <a:srgbClr val="FFFFFF"/>
                </a:solidFill>
                <a:latin typeface="Montserrat"/>
                <a:ea typeface="Montserrat"/>
                <a:cs typeface="Montserrat"/>
                <a:sym typeface="Montserrat"/>
              </a:rPr>
              <a:t>u</a:t>
            </a:r>
            <a:r>
              <a:rPr lang="en-US" sz="4500">
                <a:solidFill>
                  <a:srgbClr val="FFFFFF"/>
                </a:solidFill>
                <a:latin typeface="Montserrat"/>
                <a:ea typeface="Montserrat"/>
                <a:cs typeface="Montserrat"/>
                <a:sym typeface="Montserrat"/>
              </a:rPr>
              <a:t>sing a diode and capacitor to smooth out the voltage.</a:t>
            </a:r>
          </a:p>
          <a:p>
            <a:pPr algn="l">
              <a:lnSpc>
                <a:spcPts val="5400"/>
              </a:lnSpc>
              <a:spcBef>
                <a:spcPct val="0"/>
              </a:spcBef>
            </a:pPr>
          </a:p>
        </p:txBody>
      </p:sp>
      <p:grpSp>
        <p:nvGrpSpPr>
          <p:cNvPr name="Group 19" id="19"/>
          <p:cNvGrpSpPr/>
          <p:nvPr/>
        </p:nvGrpSpPr>
        <p:grpSpPr>
          <a:xfrm rot="0">
            <a:off x="1028700" y="6335775"/>
            <a:ext cx="561889" cy="558261"/>
            <a:chOff x="0" y="0"/>
            <a:chExt cx="237467" cy="235933"/>
          </a:xfrm>
        </p:grpSpPr>
        <p:sp>
          <p:nvSpPr>
            <p:cNvPr name="Freeform 20" id="20"/>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379499"/>
            <a:ext cx="10720561" cy="1411606"/>
            <a:chOff x="0" y="0"/>
            <a:chExt cx="14294081" cy="1882141"/>
          </a:xfrm>
        </p:grpSpPr>
        <p:sp>
          <p:nvSpPr>
            <p:cNvPr name="Freeform 7" id="7"/>
            <p:cNvSpPr/>
            <p:nvPr/>
          </p:nvSpPr>
          <p:spPr>
            <a:xfrm flipH="false" flipV="false" rot="0">
              <a:off x="0" y="0"/>
              <a:ext cx="14294081" cy="1882141"/>
            </a:xfrm>
            <a:custGeom>
              <a:avLst/>
              <a:gdLst/>
              <a:ahLst/>
              <a:cxnLst/>
              <a:rect r="r" b="b" t="t" l="l"/>
              <a:pathLst>
                <a:path h="1882141" w="14294081">
                  <a:moveTo>
                    <a:pt x="0" y="0"/>
                  </a:moveTo>
                  <a:lnTo>
                    <a:pt x="14294081" y="0"/>
                  </a:lnTo>
                  <a:lnTo>
                    <a:pt x="14294081" y="1882141"/>
                  </a:lnTo>
                  <a:lnTo>
                    <a:pt x="0" y="1882141"/>
                  </a:lnTo>
                  <a:close/>
                </a:path>
              </a:pathLst>
            </a:custGeom>
            <a:solidFill>
              <a:srgbClr val="000000">
                <a:alpha val="0"/>
              </a:srgbClr>
            </a:solidFill>
          </p:spPr>
        </p:sp>
        <p:sp>
          <p:nvSpPr>
            <p:cNvPr name="TextBox 8" id="8"/>
            <p:cNvSpPr txBox="true"/>
            <p:nvPr/>
          </p:nvSpPr>
          <p:spPr>
            <a:xfrm>
              <a:off x="0" y="0"/>
              <a:ext cx="14294081"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Buck Converter (Step_down)</a:t>
              </a:r>
            </a:p>
          </p:txBody>
        </p:sp>
      </p:grpSp>
      <p:sp>
        <p:nvSpPr>
          <p:cNvPr name="TextBox 9" id="9"/>
          <p:cNvSpPr txBox="true"/>
          <p:nvPr/>
        </p:nvSpPr>
        <p:spPr>
          <a:xfrm rot="0">
            <a:off x="1271364" y="2069406"/>
            <a:ext cx="8897689"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How do Buck</a:t>
            </a:r>
            <a:r>
              <a:rPr lang="en-US" sz="4500">
                <a:solidFill>
                  <a:srgbClr val="FFFFFF"/>
                </a:solidFill>
                <a:latin typeface="Montserrat"/>
                <a:ea typeface="Montserrat"/>
                <a:cs typeface="Montserrat"/>
                <a:sym typeface="Montserrat"/>
              </a:rPr>
              <a:t> converters work?</a:t>
            </a:r>
          </a:p>
        </p:txBody>
      </p:sp>
      <p:sp>
        <p:nvSpPr>
          <p:cNvPr name="TextBox 10" id="10"/>
          <p:cNvSpPr txBox="true"/>
          <p:nvPr/>
        </p:nvSpPr>
        <p:spPr>
          <a:xfrm rot="0">
            <a:off x="1903074" y="3564831"/>
            <a:ext cx="15356226" cy="20574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Curren</a:t>
            </a:r>
            <a:r>
              <a:rPr lang="en-US" sz="4500">
                <a:solidFill>
                  <a:srgbClr val="FFFFFF"/>
                </a:solidFill>
                <a:latin typeface="Montserrat"/>
                <a:ea typeface="Montserrat"/>
                <a:cs typeface="Montserrat"/>
                <a:sym typeface="Montserrat"/>
              </a:rPr>
              <a:t>t flows from the input source through the switch, then through the inductor, and finally to the load.</a:t>
            </a:r>
          </a:p>
        </p:txBody>
      </p:sp>
      <p:grpSp>
        <p:nvGrpSpPr>
          <p:cNvPr name="Group 11" id="11"/>
          <p:cNvGrpSpPr/>
          <p:nvPr/>
        </p:nvGrpSpPr>
        <p:grpSpPr>
          <a:xfrm rot="0">
            <a:off x="1028700" y="3705625"/>
            <a:ext cx="561889" cy="558261"/>
            <a:chOff x="0" y="0"/>
            <a:chExt cx="237467" cy="235933"/>
          </a:xfrm>
        </p:grpSpPr>
        <p:sp>
          <p:nvSpPr>
            <p:cNvPr name="Freeform 12" id="12"/>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3" id="13"/>
          <p:cNvSpPr txBox="true"/>
          <p:nvPr/>
        </p:nvSpPr>
        <p:spPr>
          <a:xfrm rot="0">
            <a:off x="1903074" y="5850158"/>
            <a:ext cx="15356226"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At the same time, the induc</a:t>
            </a:r>
            <a:r>
              <a:rPr lang="en-US" sz="4500">
                <a:solidFill>
                  <a:srgbClr val="FFFFFF"/>
                </a:solidFill>
                <a:latin typeface="Montserrat"/>
                <a:ea typeface="Montserrat"/>
                <a:cs typeface="Montserrat"/>
                <a:sym typeface="Montserrat"/>
              </a:rPr>
              <a:t>tor is storing energy by building a magnetic field.</a:t>
            </a:r>
          </a:p>
        </p:txBody>
      </p:sp>
      <p:grpSp>
        <p:nvGrpSpPr>
          <p:cNvPr name="Group 14" id="14"/>
          <p:cNvGrpSpPr/>
          <p:nvPr/>
        </p:nvGrpSpPr>
        <p:grpSpPr>
          <a:xfrm rot="0">
            <a:off x="1028700" y="5850158"/>
            <a:ext cx="561889" cy="558261"/>
            <a:chOff x="0" y="0"/>
            <a:chExt cx="237467" cy="235933"/>
          </a:xfrm>
        </p:grpSpPr>
        <p:sp>
          <p:nvSpPr>
            <p:cNvPr name="Freeform 15" id="15"/>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6" id="16"/>
          <p:cNvSpPr txBox="true"/>
          <p:nvPr/>
        </p:nvSpPr>
        <p:spPr>
          <a:xfrm rot="0">
            <a:off x="1903074" y="7449684"/>
            <a:ext cx="15356226"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The</a:t>
            </a:r>
            <a:r>
              <a:rPr lang="en-US" sz="4500">
                <a:solidFill>
                  <a:srgbClr val="FFFFFF"/>
                </a:solidFill>
                <a:latin typeface="Montserrat"/>
                <a:ea typeface="Montserrat"/>
                <a:cs typeface="Montserrat"/>
                <a:sym typeface="Montserrat"/>
              </a:rPr>
              <a:t> diode is reverse biased (OFF), so it doesn't conduct.</a:t>
            </a:r>
          </a:p>
        </p:txBody>
      </p:sp>
      <p:grpSp>
        <p:nvGrpSpPr>
          <p:cNvPr name="Group 17" id="17"/>
          <p:cNvGrpSpPr/>
          <p:nvPr/>
        </p:nvGrpSpPr>
        <p:grpSpPr>
          <a:xfrm rot="0">
            <a:off x="1028700" y="7590478"/>
            <a:ext cx="561889" cy="558261"/>
            <a:chOff x="0" y="0"/>
            <a:chExt cx="237467" cy="235933"/>
          </a:xfrm>
        </p:grpSpPr>
        <p:sp>
          <p:nvSpPr>
            <p:cNvPr name="Freeform 18" id="1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9" id="19"/>
          <p:cNvSpPr txBox="true"/>
          <p:nvPr/>
        </p:nvSpPr>
        <p:spPr>
          <a:xfrm rot="0">
            <a:off x="1757594" y="2817119"/>
            <a:ext cx="6070550" cy="685800"/>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When </a:t>
            </a:r>
            <a:r>
              <a:rPr lang="en-US" b="true" sz="4500">
                <a:solidFill>
                  <a:srgbClr val="25C3BB"/>
                </a:solidFill>
                <a:latin typeface="Montserrat Bold"/>
                <a:ea typeface="Montserrat Bold"/>
                <a:cs typeface="Montserrat Bold"/>
                <a:sym typeface="Montserrat Bold"/>
              </a:rPr>
              <a:t>Switch is ON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379499"/>
            <a:ext cx="10856994" cy="1411606"/>
            <a:chOff x="0" y="0"/>
            <a:chExt cx="14475991" cy="1882141"/>
          </a:xfrm>
        </p:grpSpPr>
        <p:sp>
          <p:nvSpPr>
            <p:cNvPr name="Freeform 7" id="7"/>
            <p:cNvSpPr/>
            <p:nvPr/>
          </p:nvSpPr>
          <p:spPr>
            <a:xfrm flipH="false" flipV="false" rot="0">
              <a:off x="0" y="0"/>
              <a:ext cx="14475992" cy="1882141"/>
            </a:xfrm>
            <a:custGeom>
              <a:avLst/>
              <a:gdLst/>
              <a:ahLst/>
              <a:cxnLst/>
              <a:rect r="r" b="b" t="t" l="l"/>
              <a:pathLst>
                <a:path h="1882141" w="14475992">
                  <a:moveTo>
                    <a:pt x="0" y="0"/>
                  </a:moveTo>
                  <a:lnTo>
                    <a:pt x="14475992" y="0"/>
                  </a:lnTo>
                  <a:lnTo>
                    <a:pt x="14475992" y="1882141"/>
                  </a:lnTo>
                  <a:lnTo>
                    <a:pt x="0" y="1882141"/>
                  </a:lnTo>
                  <a:close/>
                </a:path>
              </a:pathLst>
            </a:custGeom>
            <a:solidFill>
              <a:srgbClr val="000000">
                <a:alpha val="0"/>
              </a:srgbClr>
            </a:solidFill>
          </p:spPr>
        </p:sp>
        <p:sp>
          <p:nvSpPr>
            <p:cNvPr name="TextBox 8" id="8"/>
            <p:cNvSpPr txBox="true"/>
            <p:nvPr/>
          </p:nvSpPr>
          <p:spPr>
            <a:xfrm>
              <a:off x="0" y="0"/>
              <a:ext cx="14475991"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Buck Converter (Step_down)</a:t>
              </a:r>
            </a:p>
          </p:txBody>
        </p:sp>
      </p:grpSp>
      <p:sp>
        <p:nvSpPr>
          <p:cNvPr name="TextBox 9" id="9"/>
          <p:cNvSpPr txBox="true"/>
          <p:nvPr/>
        </p:nvSpPr>
        <p:spPr>
          <a:xfrm rot="0">
            <a:off x="1271364" y="2069406"/>
            <a:ext cx="8897689"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How do Buck</a:t>
            </a:r>
            <a:r>
              <a:rPr lang="en-US" sz="4500">
                <a:solidFill>
                  <a:srgbClr val="FFFFFF"/>
                </a:solidFill>
                <a:latin typeface="Montserrat"/>
                <a:ea typeface="Montserrat"/>
                <a:cs typeface="Montserrat"/>
                <a:sym typeface="Montserrat"/>
              </a:rPr>
              <a:t> converters work?</a:t>
            </a:r>
          </a:p>
        </p:txBody>
      </p:sp>
      <p:sp>
        <p:nvSpPr>
          <p:cNvPr name="TextBox 10" id="10"/>
          <p:cNvSpPr txBox="true"/>
          <p:nvPr/>
        </p:nvSpPr>
        <p:spPr>
          <a:xfrm rot="0">
            <a:off x="1903074" y="3705625"/>
            <a:ext cx="15653716" cy="6096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 curren</a:t>
            </a:r>
            <a:r>
              <a:rPr lang="en-US" sz="4000">
                <a:solidFill>
                  <a:srgbClr val="FFFFFF"/>
                </a:solidFill>
                <a:latin typeface="Montserrat"/>
                <a:ea typeface="Montserrat"/>
                <a:cs typeface="Montserrat"/>
                <a:sym typeface="Montserrat"/>
              </a:rPr>
              <a:t>t path from the source is cut off</a:t>
            </a:r>
          </a:p>
        </p:txBody>
      </p:sp>
      <p:grpSp>
        <p:nvGrpSpPr>
          <p:cNvPr name="Group 11" id="11"/>
          <p:cNvGrpSpPr/>
          <p:nvPr/>
        </p:nvGrpSpPr>
        <p:grpSpPr>
          <a:xfrm rot="0">
            <a:off x="1028700" y="3705625"/>
            <a:ext cx="561889" cy="558261"/>
            <a:chOff x="0" y="0"/>
            <a:chExt cx="237467" cy="235933"/>
          </a:xfrm>
        </p:grpSpPr>
        <p:sp>
          <p:nvSpPr>
            <p:cNvPr name="Freeform 12" id="12"/>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3" id="13"/>
          <p:cNvSpPr txBox="true"/>
          <p:nvPr/>
        </p:nvSpPr>
        <p:spPr>
          <a:xfrm rot="0">
            <a:off x="1903074" y="4533900"/>
            <a:ext cx="15356226" cy="12192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But the induc</a:t>
            </a:r>
            <a:r>
              <a:rPr lang="en-US" sz="4000">
                <a:solidFill>
                  <a:srgbClr val="FFFFFF"/>
                </a:solidFill>
                <a:latin typeface="Montserrat"/>
                <a:ea typeface="Montserrat"/>
                <a:cs typeface="Montserrat"/>
                <a:sym typeface="Montserrat"/>
              </a:rPr>
              <a:t>tor doesn't like sudden changes in current, so it keeps the current flowing by releasing its stored energy.</a:t>
            </a:r>
          </a:p>
        </p:txBody>
      </p:sp>
      <p:grpSp>
        <p:nvGrpSpPr>
          <p:cNvPr name="Group 14" id="14"/>
          <p:cNvGrpSpPr/>
          <p:nvPr/>
        </p:nvGrpSpPr>
        <p:grpSpPr>
          <a:xfrm rot="0">
            <a:off x="1028700" y="4533900"/>
            <a:ext cx="561889" cy="558261"/>
            <a:chOff x="0" y="0"/>
            <a:chExt cx="237467" cy="235933"/>
          </a:xfrm>
        </p:grpSpPr>
        <p:sp>
          <p:nvSpPr>
            <p:cNvPr name="Freeform 15" id="15"/>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6" id="16"/>
          <p:cNvSpPr txBox="true"/>
          <p:nvPr/>
        </p:nvSpPr>
        <p:spPr>
          <a:xfrm rot="0">
            <a:off x="1903074" y="5972175"/>
            <a:ext cx="14481852" cy="12192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a:t>
            </a:r>
            <a:r>
              <a:rPr lang="en-US" sz="4000">
                <a:solidFill>
                  <a:srgbClr val="FFFFFF"/>
                </a:solidFill>
                <a:latin typeface="Montserrat"/>
                <a:ea typeface="Montserrat"/>
                <a:cs typeface="Montserrat"/>
                <a:sym typeface="Montserrat"/>
              </a:rPr>
              <a:t> current flows from the inductor → through the diode → to the load → back to the inductor.</a:t>
            </a:r>
          </a:p>
        </p:txBody>
      </p:sp>
      <p:grpSp>
        <p:nvGrpSpPr>
          <p:cNvPr name="Group 17" id="17"/>
          <p:cNvGrpSpPr/>
          <p:nvPr/>
        </p:nvGrpSpPr>
        <p:grpSpPr>
          <a:xfrm rot="0">
            <a:off x="1028700" y="5972175"/>
            <a:ext cx="561889" cy="558261"/>
            <a:chOff x="0" y="0"/>
            <a:chExt cx="237467" cy="235933"/>
          </a:xfrm>
        </p:grpSpPr>
        <p:sp>
          <p:nvSpPr>
            <p:cNvPr name="Freeform 18" id="1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9" id="19"/>
          <p:cNvSpPr txBox="true"/>
          <p:nvPr/>
        </p:nvSpPr>
        <p:spPr>
          <a:xfrm rot="0">
            <a:off x="1903074" y="2817118"/>
            <a:ext cx="6339185" cy="685800"/>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When </a:t>
            </a:r>
            <a:r>
              <a:rPr lang="en-US" b="true" sz="4500">
                <a:solidFill>
                  <a:srgbClr val="25C3BB"/>
                </a:solidFill>
                <a:latin typeface="Montserrat Bold"/>
                <a:ea typeface="Montserrat Bold"/>
                <a:cs typeface="Montserrat Bold"/>
                <a:sym typeface="Montserrat Bold"/>
              </a:rPr>
              <a:t>Switch is OFF :</a:t>
            </a:r>
          </a:p>
        </p:txBody>
      </p:sp>
      <p:sp>
        <p:nvSpPr>
          <p:cNvPr name="TextBox 20" id="20"/>
          <p:cNvSpPr txBox="true"/>
          <p:nvPr/>
        </p:nvSpPr>
        <p:spPr>
          <a:xfrm rot="0">
            <a:off x="1903074" y="7391400"/>
            <a:ext cx="15356226" cy="18288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Now, the </a:t>
            </a:r>
            <a:r>
              <a:rPr lang="en-US" sz="4000">
                <a:solidFill>
                  <a:srgbClr val="FFFFFF"/>
                </a:solidFill>
                <a:latin typeface="Montserrat"/>
                <a:ea typeface="Montserrat"/>
                <a:cs typeface="Montserrat"/>
                <a:sym typeface="Montserrat"/>
              </a:rPr>
              <a:t>inductor is powering the load on its own, and the voltage is lower than the input.</a:t>
            </a:r>
          </a:p>
          <a:p>
            <a:pPr algn="l">
              <a:lnSpc>
                <a:spcPts val="4800"/>
              </a:lnSpc>
              <a:spcBef>
                <a:spcPct val="0"/>
              </a:spcBef>
            </a:pPr>
          </a:p>
        </p:txBody>
      </p:sp>
      <p:grpSp>
        <p:nvGrpSpPr>
          <p:cNvPr name="Group 21" id="21"/>
          <p:cNvGrpSpPr/>
          <p:nvPr/>
        </p:nvGrpSpPr>
        <p:grpSpPr>
          <a:xfrm rot="0">
            <a:off x="1028700" y="7391400"/>
            <a:ext cx="561889" cy="558261"/>
            <a:chOff x="0" y="0"/>
            <a:chExt cx="237467" cy="235933"/>
          </a:xfrm>
        </p:grpSpPr>
        <p:sp>
          <p:nvSpPr>
            <p:cNvPr name="Freeform 22" id="22"/>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Buck converter circuit</a:t>
              </a:r>
            </a:p>
          </p:txBody>
        </p:sp>
      </p:grpSp>
      <p:sp>
        <p:nvSpPr>
          <p:cNvPr name="Freeform 9" id="9"/>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46318" y="2635804"/>
            <a:ext cx="16212982" cy="5897472"/>
          </a:xfrm>
          <a:custGeom>
            <a:avLst/>
            <a:gdLst/>
            <a:ahLst/>
            <a:cxnLst/>
            <a:rect r="r" b="b" t="t" l="l"/>
            <a:pathLst>
              <a:path h="5897472" w="16212982">
                <a:moveTo>
                  <a:pt x="0" y="0"/>
                </a:moveTo>
                <a:lnTo>
                  <a:pt x="16212982" y="0"/>
                </a:lnTo>
                <a:lnTo>
                  <a:pt x="16212982" y="5897472"/>
                </a:lnTo>
                <a:lnTo>
                  <a:pt x="0" y="5897472"/>
                </a:lnTo>
                <a:lnTo>
                  <a:pt x="0" y="0"/>
                </a:lnTo>
                <a:close/>
              </a:path>
            </a:pathLst>
          </a:custGeom>
          <a:blipFill>
            <a:blip r:embed="rId11"/>
            <a:stretch>
              <a:fillRect l="0" t="0" r="0" b="0"/>
            </a:stretch>
          </a:blipFill>
        </p:spPr>
      </p:sp>
      <p:sp>
        <p:nvSpPr>
          <p:cNvPr name="Freeform 11" id="11"/>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48V – 12 V CONVERTER</a:t>
              </a:r>
            </a:p>
          </p:txBody>
        </p:sp>
      </p:grpSp>
      <p:sp>
        <p:nvSpPr>
          <p:cNvPr name="Freeform 9" id="9"/>
          <p:cNvSpPr/>
          <p:nvPr/>
        </p:nvSpPr>
        <p:spPr>
          <a:xfrm flipH="false" flipV="false" rot="0">
            <a:off x="1028700" y="1535867"/>
            <a:ext cx="7454522" cy="7665318"/>
          </a:xfrm>
          <a:custGeom>
            <a:avLst/>
            <a:gdLst/>
            <a:ahLst/>
            <a:cxnLst/>
            <a:rect r="r" b="b" t="t" l="l"/>
            <a:pathLst>
              <a:path h="7665318" w="7454522">
                <a:moveTo>
                  <a:pt x="0" y="0"/>
                </a:moveTo>
                <a:lnTo>
                  <a:pt x="7454522" y="0"/>
                </a:lnTo>
                <a:lnTo>
                  <a:pt x="7454522" y="7665318"/>
                </a:lnTo>
                <a:lnTo>
                  <a:pt x="0" y="7665318"/>
                </a:lnTo>
                <a:lnTo>
                  <a:pt x="0" y="0"/>
                </a:lnTo>
                <a:close/>
              </a:path>
            </a:pathLst>
          </a:custGeom>
          <a:blipFill>
            <a:blip r:embed="rId9"/>
            <a:stretch>
              <a:fillRect l="0" t="0" r="0" b="0"/>
            </a:stretch>
          </a:blipFill>
        </p:spPr>
      </p:sp>
      <p:sp>
        <p:nvSpPr>
          <p:cNvPr name="Freeform 10" id="10"/>
          <p:cNvSpPr/>
          <p:nvPr/>
        </p:nvSpPr>
        <p:spPr>
          <a:xfrm flipH="false" flipV="false" rot="0">
            <a:off x="9436056" y="1916478"/>
            <a:ext cx="7823244" cy="6952908"/>
          </a:xfrm>
          <a:custGeom>
            <a:avLst/>
            <a:gdLst/>
            <a:ahLst/>
            <a:cxnLst/>
            <a:rect r="r" b="b" t="t" l="l"/>
            <a:pathLst>
              <a:path h="6952908" w="7823244">
                <a:moveTo>
                  <a:pt x="0" y="0"/>
                </a:moveTo>
                <a:lnTo>
                  <a:pt x="7823244" y="0"/>
                </a:lnTo>
                <a:lnTo>
                  <a:pt x="7823244" y="6952908"/>
                </a:lnTo>
                <a:lnTo>
                  <a:pt x="0" y="6952908"/>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4025346" y="-1301142"/>
            <a:ext cx="6741352" cy="5486467"/>
          </a:xfrm>
          <a:custGeom>
            <a:avLst/>
            <a:gdLst/>
            <a:ahLst/>
            <a:cxnLst/>
            <a:rect r="r" b="b" t="t" l="l"/>
            <a:pathLst>
              <a:path h="5486467" w="6741352">
                <a:moveTo>
                  <a:pt x="0" y="0"/>
                </a:moveTo>
                <a:lnTo>
                  <a:pt x="6741352" y="0"/>
                </a:lnTo>
                <a:lnTo>
                  <a:pt x="6741352" y="5486466"/>
                </a:lnTo>
                <a:lnTo>
                  <a:pt x="0" y="548646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20951" y="8697874"/>
            <a:ext cx="2140708" cy="2077207"/>
          </a:xfrm>
          <a:custGeom>
            <a:avLst/>
            <a:gdLst/>
            <a:ahLst/>
            <a:cxnLst/>
            <a:rect r="r" b="b" t="t" l="l"/>
            <a:pathLst>
              <a:path h="2077207" w="2140708">
                <a:moveTo>
                  <a:pt x="0" y="0"/>
                </a:moveTo>
                <a:lnTo>
                  <a:pt x="2140708" y="0"/>
                </a:lnTo>
                <a:lnTo>
                  <a:pt x="2140708" y="2077206"/>
                </a:lnTo>
                <a:lnTo>
                  <a:pt x="0" y="20772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927839" y="7994048"/>
            <a:ext cx="2578399" cy="2782362"/>
          </a:xfrm>
          <a:custGeom>
            <a:avLst/>
            <a:gdLst/>
            <a:ahLst/>
            <a:cxnLst/>
            <a:rect r="r" b="b" t="t" l="l"/>
            <a:pathLst>
              <a:path h="2782362" w="2578399">
                <a:moveTo>
                  <a:pt x="0" y="0"/>
                </a:moveTo>
                <a:lnTo>
                  <a:pt x="2578399" y="0"/>
                </a:lnTo>
                <a:lnTo>
                  <a:pt x="2578399" y="2782361"/>
                </a:lnTo>
                <a:lnTo>
                  <a:pt x="0" y="27823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158950" y="869062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98811" y="-639649"/>
            <a:ext cx="8175730" cy="2985975"/>
          </a:xfrm>
          <a:custGeom>
            <a:avLst/>
            <a:gdLst/>
            <a:ahLst/>
            <a:cxnLst/>
            <a:rect r="r" b="b" t="t" l="l"/>
            <a:pathLst>
              <a:path h="2985975" w="8175730">
                <a:moveTo>
                  <a:pt x="0" y="0"/>
                </a:moveTo>
                <a:lnTo>
                  <a:pt x="8175730" y="0"/>
                </a:lnTo>
                <a:lnTo>
                  <a:pt x="8175730" y="2985974"/>
                </a:lnTo>
                <a:lnTo>
                  <a:pt x="0" y="29859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3780713" y="5143500"/>
            <a:ext cx="10726574" cy="2223586"/>
            <a:chOff x="0" y="0"/>
            <a:chExt cx="2825106" cy="585636"/>
          </a:xfrm>
        </p:grpSpPr>
        <p:sp>
          <p:nvSpPr>
            <p:cNvPr name="Freeform 8" id="8"/>
            <p:cNvSpPr/>
            <p:nvPr/>
          </p:nvSpPr>
          <p:spPr>
            <a:xfrm flipH="false" flipV="false" rot="0">
              <a:off x="0" y="0"/>
              <a:ext cx="2825106" cy="585636"/>
            </a:xfrm>
            <a:custGeom>
              <a:avLst/>
              <a:gdLst/>
              <a:ahLst/>
              <a:cxnLst/>
              <a:rect r="r" b="b" t="t" l="l"/>
              <a:pathLst>
                <a:path h="585636" w="2825106">
                  <a:moveTo>
                    <a:pt x="36809" y="0"/>
                  </a:moveTo>
                  <a:lnTo>
                    <a:pt x="2788296" y="0"/>
                  </a:lnTo>
                  <a:cubicBezTo>
                    <a:pt x="2798059" y="0"/>
                    <a:pt x="2807422" y="3878"/>
                    <a:pt x="2814325" y="10781"/>
                  </a:cubicBezTo>
                  <a:cubicBezTo>
                    <a:pt x="2821228" y="17684"/>
                    <a:pt x="2825106" y="27047"/>
                    <a:pt x="2825106" y="36809"/>
                  </a:cubicBezTo>
                  <a:lnTo>
                    <a:pt x="2825106" y="548826"/>
                  </a:lnTo>
                  <a:cubicBezTo>
                    <a:pt x="2825106" y="569156"/>
                    <a:pt x="2808626" y="585636"/>
                    <a:pt x="2788296" y="585636"/>
                  </a:cubicBezTo>
                  <a:lnTo>
                    <a:pt x="36809" y="585636"/>
                  </a:lnTo>
                  <a:cubicBezTo>
                    <a:pt x="27047" y="585636"/>
                    <a:pt x="17684" y="581758"/>
                    <a:pt x="10781" y="574854"/>
                  </a:cubicBezTo>
                  <a:cubicBezTo>
                    <a:pt x="3878" y="567951"/>
                    <a:pt x="0" y="558589"/>
                    <a:pt x="0" y="548826"/>
                  </a:cubicBezTo>
                  <a:lnTo>
                    <a:pt x="0" y="36809"/>
                  </a:lnTo>
                  <a:cubicBezTo>
                    <a:pt x="0" y="16480"/>
                    <a:pt x="16480" y="0"/>
                    <a:pt x="36809" y="0"/>
                  </a:cubicBezTo>
                  <a:close/>
                </a:path>
              </a:pathLst>
            </a:custGeom>
            <a:solidFill>
              <a:srgbClr val="9AA7B1">
                <a:alpha val="19608"/>
              </a:srgbClr>
            </a:solidFill>
          </p:spPr>
        </p:sp>
        <p:sp>
          <p:nvSpPr>
            <p:cNvPr name="TextBox 9" id="9"/>
            <p:cNvSpPr txBox="true"/>
            <p:nvPr/>
          </p:nvSpPr>
          <p:spPr>
            <a:xfrm>
              <a:off x="0" y="-38100"/>
              <a:ext cx="2825106" cy="62373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021312" y="5143500"/>
            <a:ext cx="5011800" cy="1145400"/>
            <a:chOff x="0" y="0"/>
            <a:chExt cx="6682400" cy="1527200"/>
          </a:xfrm>
        </p:grpSpPr>
        <p:sp>
          <p:nvSpPr>
            <p:cNvPr name="Freeform 11" id="11"/>
            <p:cNvSpPr/>
            <p:nvPr/>
          </p:nvSpPr>
          <p:spPr>
            <a:xfrm flipH="false" flipV="false" rot="0">
              <a:off x="0" y="0"/>
              <a:ext cx="6682401" cy="1527200"/>
            </a:xfrm>
            <a:custGeom>
              <a:avLst/>
              <a:gdLst/>
              <a:ahLst/>
              <a:cxnLst/>
              <a:rect r="r" b="b" t="t" l="l"/>
              <a:pathLst>
                <a:path h="1527200" w="6682401">
                  <a:moveTo>
                    <a:pt x="0" y="0"/>
                  </a:moveTo>
                  <a:lnTo>
                    <a:pt x="6682401" y="0"/>
                  </a:lnTo>
                  <a:lnTo>
                    <a:pt x="6682401" y="1527200"/>
                  </a:lnTo>
                  <a:lnTo>
                    <a:pt x="0" y="1527200"/>
                  </a:lnTo>
                  <a:close/>
                </a:path>
              </a:pathLst>
            </a:custGeom>
            <a:solidFill>
              <a:srgbClr val="000000">
                <a:alpha val="0"/>
              </a:srgbClr>
            </a:solidFill>
          </p:spPr>
        </p:sp>
        <p:sp>
          <p:nvSpPr>
            <p:cNvPr name="TextBox 12" id="12"/>
            <p:cNvSpPr txBox="true"/>
            <p:nvPr/>
          </p:nvSpPr>
          <p:spPr>
            <a:xfrm>
              <a:off x="0" y="9525"/>
              <a:ext cx="6682400" cy="1517675"/>
            </a:xfrm>
            <a:prstGeom prst="rect">
              <a:avLst/>
            </a:prstGeom>
          </p:spPr>
          <p:txBody>
            <a:bodyPr anchor="ctr" rtlCol="false" tIns="0" lIns="0" bIns="0" rIns="0"/>
            <a:lstStyle/>
            <a:p>
              <a:pPr algn="l">
                <a:lnSpc>
                  <a:spcPts val="5999"/>
                </a:lnSpc>
              </a:pPr>
              <a:r>
                <a:rPr lang="en-US" sz="4999">
                  <a:solidFill>
                    <a:srgbClr val="FFFFFF"/>
                  </a:solidFill>
                  <a:latin typeface="Montserrat"/>
                  <a:ea typeface="Montserrat"/>
                  <a:cs typeface="Montserrat"/>
                  <a:sym typeface="Montserrat"/>
                </a:rPr>
                <a:t>Power</a:t>
              </a:r>
              <a:r>
                <a:rPr lang="en-US" sz="4999">
                  <a:solidFill>
                    <a:srgbClr val="FFFFFF"/>
                  </a:solidFill>
                  <a:latin typeface="Montserrat"/>
                  <a:ea typeface="Montserrat"/>
                  <a:cs typeface="Montserrat"/>
                  <a:sym typeface="Montserrat"/>
                </a:rPr>
                <a:t> Formula</a:t>
              </a:r>
            </a:p>
          </p:txBody>
        </p:sp>
      </p:grpSp>
      <p:grpSp>
        <p:nvGrpSpPr>
          <p:cNvPr name="Group 13" id="13"/>
          <p:cNvGrpSpPr/>
          <p:nvPr/>
        </p:nvGrpSpPr>
        <p:grpSpPr>
          <a:xfrm rot="0">
            <a:off x="4626606" y="6058558"/>
            <a:ext cx="3801213" cy="1155469"/>
            <a:chOff x="0" y="0"/>
            <a:chExt cx="6854768" cy="2083669"/>
          </a:xfrm>
        </p:grpSpPr>
        <p:sp>
          <p:nvSpPr>
            <p:cNvPr name="Freeform 14" id="14"/>
            <p:cNvSpPr/>
            <p:nvPr/>
          </p:nvSpPr>
          <p:spPr>
            <a:xfrm flipH="false" flipV="false" rot="0">
              <a:off x="0" y="0"/>
              <a:ext cx="6854768" cy="2083669"/>
            </a:xfrm>
            <a:custGeom>
              <a:avLst/>
              <a:gdLst/>
              <a:ahLst/>
              <a:cxnLst/>
              <a:rect r="r" b="b" t="t" l="l"/>
              <a:pathLst>
                <a:path h="2083669" w="6854768">
                  <a:moveTo>
                    <a:pt x="0" y="0"/>
                  </a:moveTo>
                  <a:lnTo>
                    <a:pt x="6854768" y="0"/>
                  </a:lnTo>
                  <a:lnTo>
                    <a:pt x="6854768" y="2083669"/>
                  </a:lnTo>
                  <a:lnTo>
                    <a:pt x="0" y="2083669"/>
                  </a:lnTo>
                  <a:close/>
                </a:path>
              </a:pathLst>
            </a:custGeom>
            <a:solidFill>
              <a:srgbClr val="000000">
                <a:alpha val="0"/>
              </a:srgbClr>
            </a:solidFill>
          </p:spPr>
        </p:sp>
        <p:sp>
          <p:nvSpPr>
            <p:cNvPr name="TextBox 15" id="15"/>
            <p:cNvSpPr txBox="true"/>
            <p:nvPr/>
          </p:nvSpPr>
          <p:spPr>
            <a:xfrm>
              <a:off x="0" y="0"/>
              <a:ext cx="6854768" cy="2083669"/>
            </a:xfrm>
            <a:prstGeom prst="rect">
              <a:avLst/>
            </a:prstGeom>
          </p:spPr>
          <p:txBody>
            <a:bodyPr anchor="b" rtlCol="false" tIns="0" lIns="0" bIns="0" rIns="0"/>
            <a:lstStyle/>
            <a:p>
              <a:pPr algn="ctr">
                <a:lnSpc>
                  <a:spcPts val="6959"/>
                </a:lnSpc>
              </a:pPr>
              <a:r>
                <a:rPr lang="en-US" sz="5799">
                  <a:solidFill>
                    <a:srgbClr val="FFFFFF"/>
                  </a:solidFill>
                  <a:latin typeface="Montserrat"/>
                  <a:ea typeface="Montserrat"/>
                  <a:cs typeface="Montserrat"/>
                  <a:sym typeface="Montserrat"/>
                </a:rPr>
                <a:t>P = V × 𝑰</a:t>
              </a:r>
            </a:p>
          </p:txBody>
        </p:sp>
      </p:grpSp>
      <p:sp>
        <p:nvSpPr>
          <p:cNvPr name="Freeform 16" id="16"/>
          <p:cNvSpPr/>
          <p:nvPr/>
        </p:nvSpPr>
        <p:spPr>
          <a:xfrm flipH="false" flipV="false" rot="0">
            <a:off x="1174300" y="-80308"/>
            <a:ext cx="1026278" cy="1026282"/>
          </a:xfrm>
          <a:custGeom>
            <a:avLst/>
            <a:gdLst/>
            <a:ahLst/>
            <a:cxnLst/>
            <a:rect r="r" b="b" t="t" l="l"/>
            <a:pathLst>
              <a:path h="1026282" w="1026278">
                <a:moveTo>
                  <a:pt x="0" y="0"/>
                </a:moveTo>
                <a:lnTo>
                  <a:pt x="1026278" y="0"/>
                </a:lnTo>
                <a:lnTo>
                  <a:pt x="1026278" y="1026282"/>
                </a:lnTo>
                <a:lnTo>
                  <a:pt x="0" y="1026282"/>
                </a:lnTo>
                <a:lnTo>
                  <a:pt x="0" y="0"/>
                </a:lnTo>
                <a:close/>
              </a:path>
            </a:pathLst>
          </a:custGeom>
          <a:blipFill>
            <a:blip r:embed="rId13"/>
            <a:stretch>
              <a:fillRect l="0" t="0" r="0" b="0"/>
            </a:stretch>
          </a:blipFill>
        </p:spPr>
      </p:sp>
      <p:sp>
        <p:nvSpPr>
          <p:cNvPr name="Freeform 17" id="17"/>
          <p:cNvSpPr/>
          <p:nvPr/>
        </p:nvSpPr>
        <p:spPr>
          <a:xfrm flipH="false" flipV="false" rot="0">
            <a:off x="15479362" y="0"/>
            <a:ext cx="1026278" cy="1026302"/>
          </a:xfrm>
          <a:custGeom>
            <a:avLst/>
            <a:gdLst/>
            <a:ahLst/>
            <a:cxnLst/>
            <a:rect r="r" b="b" t="t" l="l"/>
            <a:pathLst>
              <a:path h="1026302" w="1026278">
                <a:moveTo>
                  <a:pt x="0" y="0"/>
                </a:moveTo>
                <a:lnTo>
                  <a:pt x="1026278" y="0"/>
                </a:lnTo>
                <a:lnTo>
                  <a:pt x="1026278" y="1026302"/>
                </a:lnTo>
                <a:lnTo>
                  <a:pt x="0" y="1026302"/>
                </a:lnTo>
                <a:lnTo>
                  <a:pt x="0" y="0"/>
                </a:lnTo>
                <a:close/>
              </a:path>
            </a:pathLst>
          </a:custGeom>
          <a:blipFill>
            <a:blip r:embed="rId14">
              <a:alphaModFix amt="60000"/>
            </a:blip>
            <a:stretch>
              <a:fillRect l="-1" t="0" r="-1" b="0"/>
            </a:stretch>
          </a:blipFill>
        </p:spPr>
      </p:sp>
      <p:sp>
        <p:nvSpPr>
          <p:cNvPr name="Freeform 18" id="18"/>
          <p:cNvSpPr/>
          <p:nvPr/>
        </p:nvSpPr>
        <p:spPr>
          <a:xfrm flipH="false" flipV="false" rot="0">
            <a:off x="17274734" y="2017678"/>
            <a:ext cx="1013282" cy="1013288"/>
          </a:xfrm>
          <a:custGeom>
            <a:avLst/>
            <a:gdLst/>
            <a:ahLst/>
            <a:cxnLst/>
            <a:rect r="r" b="b" t="t" l="l"/>
            <a:pathLst>
              <a:path h="1013288" w="1013282">
                <a:moveTo>
                  <a:pt x="0" y="0"/>
                </a:moveTo>
                <a:lnTo>
                  <a:pt x="1013282" y="0"/>
                </a:lnTo>
                <a:lnTo>
                  <a:pt x="1013282" y="1013288"/>
                </a:lnTo>
                <a:lnTo>
                  <a:pt x="0" y="1013288"/>
                </a:lnTo>
                <a:lnTo>
                  <a:pt x="0" y="0"/>
                </a:lnTo>
                <a:close/>
              </a:path>
            </a:pathLst>
          </a:custGeom>
          <a:blipFill>
            <a:blip r:embed="rId15">
              <a:alphaModFix amt="60000"/>
            </a:blip>
            <a:stretch>
              <a:fillRect l="0" t="0" r="0" b="0"/>
            </a:stretch>
          </a:blipFill>
        </p:spPr>
      </p:sp>
      <p:sp>
        <p:nvSpPr>
          <p:cNvPr name="Freeform 19" id="19"/>
          <p:cNvSpPr/>
          <p:nvPr/>
        </p:nvSpPr>
        <p:spPr>
          <a:xfrm flipH="false" flipV="false" rot="0">
            <a:off x="73372" y="2215418"/>
            <a:ext cx="1040978" cy="1040982"/>
          </a:xfrm>
          <a:custGeom>
            <a:avLst/>
            <a:gdLst/>
            <a:ahLst/>
            <a:cxnLst/>
            <a:rect r="r" b="b" t="t" l="l"/>
            <a:pathLst>
              <a:path h="1040982" w="1040978">
                <a:moveTo>
                  <a:pt x="0" y="0"/>
                </a:moveTo>
                <a:lnTo>
                  <a:pt x="1040978" y="0"/>
                </a:lnTo>
                <a:lnTo>
                  <a:pt x="1040978" y="1040982"/>
                </a:lnTo>
                <a:lnTo>
                  <a:pt x="0" y="1040982"/>
                </a:lnTo>
                <a:lnTo>
                  <a:pt x="0" y="0"/>
                </a:lnTo>
                <a:close/>
              </a:path>
            </a:pathLst>
          </a:custGeom>
          <a:blipFill>
            <a:blip r:embed="rId16"/>
            <a:stretch>
              <a:fillRect l="0" t="0" r="0" b="0"/>
            </a:stretch>
          </a:blipFill>
        </p:spPr>
      </p:sp>
      <p:sp>
        <p:nvSpPr>
          <p:cNvPr name="TextBox 20" id="20"/>
          <p:cNvSpPr txBox="true"/>
          <p:nvPr/>
        </p:nvSpPr>
        <p:spPr>
          <a:xfrm rot="0">
            <a:off x="10075627" y="5874293"/>
            <a:ext cx="3546872" cy="762000"/>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Montserrat"/>
                <a:ea typeface="Montserrat"/>
                <a:cs typeface="Montserrat"/>
                <a:sym typeface="Montserrat"/>
              </a:rPr>
              <a:t> Unit : Watt</a:t>
            </a:r>
          </a:p>
        </p:txBody>
      </p:sp>
      <p:sp>
        <p:nvSpPr>
          <p:cNvPr name="TextBox 21" id="21"/>
          <p:cNvSpPr txBox="true"/>
          <p:nvPr/>
        </p:nvSpPr>
        <p:spPr>
          <a:xfrm rot="0">
            <a:off x="6766151" y="1093753"/>
            <a:ext cx="3845923" cy="923925"/>
          </a:xfrm>
          <a:prstGeom prst="rect">
            <a:avLst/>
          </a:prstGeom>
        </p:spPr>
        <p:txBody>
          <a:bodyPr anchor="t" rtlCol="false" tIns="0" lIns="0" bIns="0" rIns="0">
            <a:spAutoFit/>
          </a:bodyPr>
          <a:lstStyle/>
          <a:p>
            <a:pPr algn="ctr">
              <a:lnSpc>
                <a:spcPts val="7319"/>
              </a:lnSpc>
              <a:spcBef>
                <a:spcPct val="0"/>
              </a:spcBef>
            </a:pPr>
            <a:r>
              <a:rPr lang="en-US" b="true" sz="6099">
                <a:solidFill>
                  <a:srgbClr val="FFFFFF"/>
                </a:solidFill>
                <a:latin typeface="Montserrat Bold"/>
                <a:ea typeface="Montserrat Bold"/>
                <a:cs typeface="Montserrat Bold"/>
                <a:sym typeface="Montserrat Bold"/>
              </a:rPr>
              <a:t>POWER</a:t>
            </a:r>
          </a:p>
        </p:txBody>
      </p:sp>
      <p:sp>
        <p:nvSpPr>
          <p:cNvPr name="TextBox 22" id="22"/>
          <p:cNvSpPr txBox="true"/>
          <p:nvPr/>
        </p:nvSpPr>
        <p:spPr>
          <a:xfrm rot="0">
            <a:off x="309341" y="3256400"/>
            <a:ext cx="16907697" cy="1523969"/>
          </a:xfrm>
          <a:prstGeom prst="rect">
            <a:avLst/>
          </a:prstGeom>
        </p:spPr>
        <p:txBody>
          <a:bodyPr anchor="t" rtlCol="false" tIns="0" lIns="0" bIns="0" rIns="0">
            <a:spAutoFit/>
          </a:bodyPr>
          <a:lstStyle/>
          <a:p>
            <a:pPr algn="ctr">
              <a:lnSpc>
                <a:spcPts val="6000"/>
              </a:lnSpc>
              <a:spcBef>
                <a:spcPct val="0"/>
              </a:spcBef>
            </a:pPr>
            <a:r>
              <a:rPr lang="en-US" sz="5000">
                <a:solidFill>
                  <a:srgbClr val="FFFFFF"/>
                </a:solidFill>
                <a:latin typeface="Montserrat"/>
                <a:ea typeface="Montserrat"/>
                <a:cs typeface="Montserrat"/>
                <a:sym typeface="Montserrat"/>
              </a:rPr>
              <a:t>The rate of transfer of electrical energy within a circuit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12V – 5 V CONVERTER</a:t>
              </a:r>
            </a:p>
          </p:txBody>
        </p:sp>
      </p:grpSp>
      <p:sp>
        <p:nvSpPr>
          <p:cNvPr name="Freeform 9" id="9"/>
          <p:cNvSpPr/>
          <p:nvPr/>
        </p:nvSpPr>
        <p:spPr>
          <a:xfrm flipH="false" flipV="false" rot="0">
            <a:off x="3336305" y="2222176"/>
            <a:ext cx="12096489" cy="7036124"/>
          </a:xfrm>
          <a:custGeom>
            <a:avLst/>
            <a:gdLst/>
            <a:ahLst/>
            <a:cxnLst/>
            <a:rect r="r" b="b" t="t" l="l"/>
            <a:pathLst>
              <a:path h="7036124" w="12096489">
                <a:moveTo>
                  <a:pt x="0" y="0"/>
                </a:moveTo>
                <a:lnTo>
                  <a:pt x="12096489" y="0"/>
                </a:lnTo>
                <a:lnTo>
                  <a:pt x="12096489" y="7036124"/>
                </a:lnTo>
                <a:lnTo>
                  <a:pt x="0" y="7036124"/>
                </a:lnTo>
                <a:lnTo>
                  <a:pt x="0" y="0"/>
                </a:lnTo>
                <a:close/>
              </a:path>
            </a:pathLst>
          </a:custGeom>
          <a:blipFill>
            <a:blip r:embed="rId9"/>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Boost Converter (Step_up)</a:t>
              </a:r>
            </a:p>
          </p:txBody>
        </p:sp>
      </p:grpSp>
      <p:sp>
        <p:nvSpPr>
          <p:cNvPr name="Freeform 9" id="9"/>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179909" y="2069406"/>
            <a:ext cx="9080599"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How do Boost</a:t>
            </a:r>
            <a:r>
              <a:rPr lang="en-US" sz="4500">
                <a:solidFill>
                  <a:srgbClr val="FFFFFF"/>
                </a:solidFill>
                <a:latin typeface="Montserrat"/>
                <a:ea typeface="Montserrat"/>
                <a:cs typeface="Montserrat"/>
                <a:sym typeface="Montserrat"/>
              </a:rPr>
              <a:t> converters work?</a:t>
            </a:r>
          </a:p>
        </p:txBody>
      </p:sp>
      <p:sp>
        <p:nvSpPr>
          <p:cNvPr name="TextBox 12" id="12"/>
          <p:cNvSpPr txBox="true"/>
          <p:nvPr/>
        </p:nvSpPr>
        <p:spPr>
          <a:xfrm rot="0">
            <a:off x="1903074" y="3564831"/>
            <a:ext cx="14481852"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Curren</a:t>
            </a:r>
            <a:r>
              <a:rPr lang="en-US" sz="4500">
                <a:solidFill>
                  <a:srgbClr val="FFFFFF"/>
                </a:solidFill>
                <a:latin typeface="Montserrat"/>
                <a:ea typeface="Montserrat"/>
                <a:cs typeface="Montserrat"/>
                <a:sym typeface="Montserrat"/>
              </a:rPr>
              <a:t>t flows from the input source through the inductor to ground (through the transistor).</a:t>
            </a:r>
          </a:p>
        </p:txBody>
      </p:sp>
      <p:grpSp>
        <p:nvGrpSpPr>
          <p:cNvPr name="Group 13" id="13"/>
          <p:cNvGrpSpPr/>
          <p:nvPr/>
        </p:nvGrpSpPr>
        <p:grpSpPr>
          <a:xfrm rot="0">
            <a:off x="1028700" y="3705625"/>
            <a:ext cx="561889" cy="558261"/>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5" id="15"/>
          <p:cNvSpPr txBox="true"/>
          <p:nvPr/>
        </p:nvSpPr>
        <p:spPr>
          <a:xfrm rot="0">
            <a:off x="1903074" y="5284294"/>
            <a:ext cx="14481852"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The induc</a:t>
            </a:r>
            <a:r>
              <a:rPr lang="en-US" sz="4500">
                <a:solidFill>
                  <a:srgbClr val="FFFFFF"/>
                </a:solidFill>
                <a:latin typeface="Montserrat"/>
                <a:ea typeface="Montserrat"/>
                <a:cs typeface="Montserrat"/>
                <a:sym typeface="Montserrat"/>
              </a:rPr>
              <a:t>tor builds a magnetic field and stores energy.</a:t>
            </a:r>
          </a:p>
        </p:txBody>
      </p:sp>
      <p:grpSp>
        <p:nvGrpSpPr>
          <p:cNvPr name="Group 16" id="16"/>
          <p:cNvGrpSpPr/>
          <p:nvPr/>
        </p:nvGrpSpPr>
        <p:grpSpPr>
          <a:xfrm rot="0">
            <a:off x="1028700" y="5284294"/>
            <a:ext cx="561889" cy="558261"/>
            <a:chOff x="0" y="0"/>
            <a:chExt cx="237467" cy="235933"/>
          </a:xfrm>
        </p:grpSpPr>
        <p:sp>
          <p:nvSpPr>
            <p:cNvPr name="Freeform 17" id="17"/>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8" id="18"/>
          <p:cNvSpPr txBox="true"/>
          <p:nvPr/>
        </p:nvSpPr>
        <p:spPr>
          <a:xfrm rot="0">
            <a:off x="1903074" y="6831347"/>
            <a:ext cx="14481852" cy="2057400"/>
          </a:xfrm>
          <a:prstGeom prst="rect">
            <a:avLst/>
          </a:prstGeom>
        </p:spPr>
        <p:txBody>
          <a:bodyPr anchor="t" rtlCol="false" tIns="0" lIns="0" bIns="0" rIns="0">
            <a:spAutoFit/>
          </a:bodyPr>
          <a:lstStyle/>
          <a:p>
            <a:pPr algn="just">
              <a:lnSpc>
                <a:spcPts val="5400"/>
              </a:lnSpc>
              <a:spcBef>
                <a:spcPct val="0"/>
              </a:spcBef>
            </a:pPr>
            <a:r>
              <a:rPr lang="en-US" sz="4500">
                <a:solidFill>
                  <a:srgbClr val="FFFFFF"/>
                </a:solidFill>
                <a:latin typeface="Montserrat"/>
                <a:ea typeface="Montserrat"/>
                <a:cs typeface="Montserrat"/>
                <a:sym typeface="Montserrat"/>
              </a:rPr>
              <a:t>u</a:t>
            </a:r>
            <a:r>
              <a:rPr lang="en-US" sz="4500">
                <a:solidFill>
                  <a:srgbClr val="FFFFFF"/>
                </a:solidFill>
                <a:latin typeface="Montserrat"/>
                <a:ea typeface="Montserrat"/>
                <a:cs typeface="Montserrat"/>
                <a:sym typeface="Montserrat"/>
              </a:rPr>
              <a:t>sing a diode and capacitor to smooth out the voltage.</a:t>
            </a:r>
          </a:p>
          <a:p>
            <a:pPr algn="l">
              <a:lnSpc>
                <a:spcPts val="5400"/>
              </a:lnSpc>
              <a:spcBef>
                <a:spcPct val="0"/>
              </a:spcBef>
            </a:pPr>
          </a:p>
        </p:txBody>
      </p:sp>
      <p:grpSp>
        <p:nvGrpSpPr>
          <p:cNvPr name="Group 19" id="19"/>
          <p:cNvGrpSpPr/>
          <p:nvPr/>
        </p:nvGrpSpPr>
        <p:grpSpPr>
          <a:xfrm rot="0">
            <a:off x="1028700" y="6972141"/>
            <a:ext cx="561889" cy="558261"/>
            <a:chOff x="0" y="0"/>
            <a:chExt cx="237467" cy="235933"/>
          </a:xfrm>
        </p:grpSpPr>
        <p:sp>
          <p:nvSpPr>
            <p:cNvPr name="Freeform 20" id="20"/>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21" id="21"/>
          <p:cNvSpPr txBox="true"/>
          <p:nvPr/>
        </p:nvSpPr>
        <p:spPr>
          <a:xfrm rot="0">
            <a:off x="1757594" y="2817119"/>
            <a:ext cx="6070550" cy="685800"/>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When </a:t>
            </a:r>
            <a:r>
              <a:rPr lang="en-US" b="true" sz="4500">
                <a:solidFill>
                  <a:srgbClr val="25C3BB"/>
                </a:solidFill>
                <a:latin typeface="Montserrat Bold"/>
                <a:ea typeface="Montserrat Bold"/>
                <a:cs typeface="Montserrat Bold"/>
                <a:sym typeface="Montserrat Bold"/>
              </a:rPr>
              <a:t>Switch is ON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Boost Converter (Step_up)</a:t>
              </a:r>
            </a:p>
          </p:txBody>
        </p:sp>
      </p:grpSp>
      <p:sp>
        <p:nvSpPr>
          <p:cNvPr name="TextBox 9" id="9"/>
          <p:cNvSpPr txBox="true"/>
          <p:nvPr/>
        </p:nvSpPr>
        <p:spPr>
          <a:xfrm rot="0">
            <a:off x="1179909" y="2069406"/>
            <a:ext cx="9080599" cy="685800"/>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How do Boost</a:t>
            </a:r>
            <a:r>
              <a:rPr lang="en-US" sz="4500">
                <a:solidFill>
                  <a:srgbClr val="FFFFFF"/>
                </a:solidFill>
                <a:latin typeface="Montserrat"/>
                <a:ea typeface="Montserrat"/>
                <a:cs typeface="Montserrat"/>
                <a:sym typeface="Montserrat"/>
              </a:rPr>
              <a:t> converters work?</a:t>
            </a:r>
          </a:p>
        </p:txBody>
      </p:sp>
      <p:sp>
        <p:nvSpPr>
          <p:cNvPr name="TextBox 10" id="10"/>
          <p:cNvSpPr txBox="true"/>
          <p:nvPr/>
        </p:nvSpPr>
        <p:spPr>
          <a:xfrm rot="0">
            <a:off x="1903074" y="3705625"/>
            <a:ext cx="15653716" cy="6096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 curren</a:t>
            </a:r>
            <a:r>
              <a:rPr lang="en-US" sz="4000">
                <a:solidFill>
                  <a:srgbClr val="FFFFFF"/>
                </a:solidFill>
                <a:latin typeface="Montserrat"/>
                <a:ea typeface="Montserrat"/>
                <a:cs typeface="Montserrat"/>
                <a:sym typeface="Montserrat"/>
              </a:rPr>
              <a:t>t path through the transistor is suddenly broken.</a:t>
            </a:r>
          </a:p>
        </p:txBody>
      </p:sp>
      <p:grpSp>
        <p:nvGrpSpPr>
          <p:cNvPr name="Group 11" id="11"/>
          <p:cNvGrpSpPr/>
          <p:nvPr/>
        </p:nvGrpSpPr>
        <p:grpSpPr>
          <a:xfrm rot="0">
            <a:off x="1028700" y="3705625"/>
            <a:ext cx="561889" cy="558261"/>
            <a:chOff x="0" y="0"/>
            <a:chExt cx="237467" cy="235933"/>
          </a:xfrm>
        </p:grpSpPr>
        <p:sp>
          <p:nvSpPr>
            <p:cNvPr name="Freeform 12" id="12"/>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3" id="13"/>
          <p:cNvSpPr txBox="true"/>
          <p:nvPr/>
        </p:nvSpPr>
        <p:spPr>
          <a:xfrm rot="0">
            <a:off x="1903074" y="4533900"/>
            <a:ext cx="15356226" cy="12192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 induc</a:t>
            </a:r>
            <a:r>
              <a:rPr lang="en-US" sz="4000">
                <a:solidFill>
                  <a:srgbClr val="FFFFFF"/>
                </a:solidFill>
                <a:latin typeface="Montserrat"/>
                <a:ea typeface="Montserrat"/>
                <a:cs typeface="Montserrat"/>
                <a:sym typeface="Montserrat"/>
              </a:rPr>
              <a:t>tor resists the sudden drop in current by reversing its polarity</a:t>
            </a:r>
          </a:p>
        </p:txBody>
      </p:sp>
      <p:grpSp>
        <p:nvGrpSpPr>
          <p:cNvPr name="Group 14" id="14"/>
          <p:cNvGrpSpPr/>
          <p:nvPr/>
        </p:nvGrpSpPr>
        <p:grpSpPr>
          <a:xfrm rot="0">
            <a:off x="1028700" y="4533900"/>
            <a:ext cx="561889" cy="558261"/>
            <a:chOff x="0" y="0"/>
            <a:chExt cx="237467" cy="235933"/>
          </a:xfrm>
        </p:grpSpPr>
        <p:sp>
          <p:nvSpPr>
            <p:cNvPr name="Freeform 15" id="15"/>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6" id="16"/>
          <p:cNvSpPr txBox="true"/>
          <p:nvPr/>
        </p:nvSpPr>
        <p:spPr>
          <a:xfrm rot="0">
            <a:off x="1903074" y="5972175"/>
            <a:ext cx="14481852" cy="6096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Thi</a:t>
            </a:r>
            <a:r>
              <a:rPr lang="en-US" sz="4000">
                <a:solidFill>
                  <a:srgbClr val="FFFFFF"/>
                </a:solidFill>
                <a:latin typeface="Montserrat"/>
                <a:ea typeface="Montserrat"/>
                <a:cs typeface="Montserrat"/>
                <a:sym typeface="Montserrat"/>
              </a:rPr>
              <a:t>s adds its stored energy on top of the input voltage.</a:t>
            </a:r>
          </a:p>
        </p:txBody>
      </p:sp>
      <p:grpSp>
        <p:nvGrpSpPr>
          <p:cNvPr name="Group 17" id="17"/>
          <p:cNvGrpSpPr/>
          <p:nvPr/>
        </p:nvGrpSpPr>
        <p:grpSpPr>
          <a:xfrm rot="0">
            <a:off x="1028700" y="5972175"/>
            <a:ext cx="561889" cy="558261"/>
            <a:chOff x="0" y="0"/>
            <a:chExt cx="237467" cy="235933"/>
          </a:xfrm>
        </p:grpSpPr>
        <p:sp>
          <p:nvSpPr>
            <p:cNvPr name="Freeform 18" id="1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19" id="19"/>
          <p:cNvSpPr txBox="true"/>
          <p:nvPr/>
        </p:nvSpPr>
        <p:spPr>
          <a:xfrm rot="0">
            <a:off x="1903074" y="2817118"/>
            <a:ext cx="6339185" cy="685800"/>
          </a:xfrm>
          <a:prstGeom prst="rect">
            <a:avLst/>
          </a:prstGeom>
        </p:spPr>
        <p:txBody>
          <a:bodyPr anchor="t" rtlCol="false" tIns="0" lIns="0" bIns="0" rIns="0">
            <a:spAutoFit/>
          </a:bodyPr>
          <a:lstStyle/>
          <a:p>
            <a:pPr algn="ctr">
              <a:lnSpc>
                <a:spcPts val="5400"/>
              </a:lnSpc>
              <a:spcBef>
                <a:spcPct val="0"/>
              </a:spcBef>
            </a:pPr>
            <a:r>
              <a:rPr lang="en-US" b="true" sz="4500">
                <a:solidFill>
                  <a:srgbClr val="25C3BB"/>
                </a:solidFill>
                <a:latin typeface="Montserrat Bold"/>
                <a:ea typeface="Montserrat Bold"/>
                <a:cs typeface="Montserrat Bold"/>
                <a:sym typeface="Montserrat Bold"/>
              </a:rPr>
              <a:t>When </a:t>
            </a:r>
            <a:r>
              <a:rPr lang="en-US" b="true" sz="4500">
                <a:solidFill>
                  <a:srgbClr val="25C3BB"/>
                </a:solidFill>
                <a:latin typeface="Montserrat Bold"/>
                <a:ea typeface="Montserrat Bold"/>
                <a:cs typeface="Montserrat Bold"/>
                <a:sym typeface="Montserrat Bold"/>
              </a:rPr>
              <a:t>Switch is OFF :</a:t>
            </a:r>
          </a:p>
        </p:txBody>
      </p:sp>
      <p:sp>
        <p:nvSpPr>
          <p:cNvPr name="TextBox 20" id="20"/>
          <p:cNvSpPr txBox="true"/>
          <p:nvPr/>
        </p:nvSpPr>
        <p:spPr>
          <a:xfrm rot="0">
            <a:off x="1903074" y="6800850"/>
            <a:ext cx="15356226" cy="12192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 combined</a:t>
            </a:r>
            <a:r>
              <a:rPr lang="en-US" sz="4000">
                <a:solidFill>
                  <a:srgbClr val="FFFFFF"/>
                </a:solidFill>
                <a:latin typeface="Montserrat"/>
                <a:ea typeface="Montserrat"/>
                <a:cs typeface="Montserrat"/>
                <a:sym typeface="Montserrat"/>
              </a:rPr>
              <a:t> voltage (Vin + Vinductor) pushes through the diode to the load and capacitor.</a:t>
            </a:r>
          </a:p>
        </p:txBody>
      </p:sp>
      <p:grpSp>
        <p:nvGrpSpPr>
          <p:cNvPr name="Group 21" id="21"/>
          <p:cNvGrpSpPr/>
          <p:nvPr/>
        </p:nvGrpSpPr>
        <p:grpSpPr>
          <a:xfrm rot="0">
            <a:off x="1028700" y="6800850"/>
            <a:ext cx="561889" cy="558261"/>
            <a:chOff x="0" y="0"/>
            <a:chExt cx="237467" cy="235933"/>
          </a:xfrm>
        </p:grpSpPr>
        <p:sp>
          <p:nvSpPr>
            <p:cNvPr name="Freeform 22" id="22"/>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23" id="23"/>
          <p:cNvSpPr txBox="true"/>
          <p:nvPr/>
        </p:nvSpPr>
        <p:spPr>
          <a:xfrm rot="0">
            <a:off x="1804914" y="8239125"/>
            <a:ext cx="15356226" cy="1828800"/>
          </a:xfrm>
          <a:prstGeom prst="rect">
            <a:avLst/>
          </a:prstGeom>
        </p:spPr>
        <p:txBody>
          <a:bodyPr anchor="t" rtlCol="false" tIns="0" lIns="0" bIns="0" rIns="0">
            <a:spAutoFit/>
          </a:bodyPr>
          <a:lstStyle/>
          <a:p>
            <a:pPr algn="l">
              <a:lnSpc>
                <a:spcPts val="4800"/>
              </a:lnSpc>
              <a:spcBef>
                <a:spcPct val="0"/>
              </a:spcBef>
            </a:pPr>
            <a:r>
              <a:rPr lang="en-US" sz="4000">
                <a:solidFill>
                  <a:srgbClr val="FFFFFF"/>
                </a:solidFill>
                <a:latin typeface="Montserrat"/>
                <a:ea typeface="Montserrat"/>
                <a:cs typeface="Montserrat"/>
                <a:sym typeface="Montserrat"/>
              </a:rPr>
              <a:t>The cap</a:t>
            </a:r>
            <a:r>
              <a:rPr lang="en-US" sz="4000">
                <a:solidFill>
                  <a:srgbClr val="FFFFFF"/>
                </a:solidFill>
                <a:latin typeface="Montserrat"/>
                <a:ea typeface="Montserrat"/>
                <a:cs typeface="Montserrat"/>
                <a:sym typeface="Montserrat"/>
              </a:rPr>
              <a:t>acitor stores energy and provides a steady output voltage.</a:t>
            </a:r>
          </a:p>
          <a:p>
            <a:pPr algn="l">
              <a:lnSpc>
                <a:spcPts val="4800"/>
              </a:lnSpc>
              <a:spcBef>
                <a:spcPct val="0"/>
              </a:spcBef>
            </a:pPr>
          </a:p>
        </p:txBody>
      </p:sp>
      <p:grpSp>
        <p:nvGrpSpPr>
          <p:cNvPr name="Group 24" id="24"/>
          <p:cNvGrpSpPr/>
          <p:nvPr/>
        </p:nvGrpSpPr>
        <p:grpSpPr>
          <a:xfrm rot="0">
            <a:off x="930540" y="8239125"/>
            <a:ext cx="561889" cy="558261"/>
            <a:chOff x="0" y="0"/>
            <a:chExt cx="237467" cy="235933"/>
          </a:xfrm>
        </p:grpSpPr>
        <p:sp>
          <p:nvSpPr>
            <p:cNvPr name="Freeform 25" id="25"/>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Boost converter circuit</a:t>
              </a:r>
            </a:p>
          </p:txBody>
        </p:sp>
      </p:grpSp>
      <p:sp>
        <p:nvSpPr>
          <p:cNvPr name="Freeform 9" id="9"/>
          <p:cNvSpPr/>
          <p:nvPr/>
        </p:nvSpPr>
        <p:spPr>
          <a:xfrm flipH="false" flipV="false" rot="0">
            <a:off x="1077780" y="2446673"/>
            <a:ext cx="16132440" cy="6278571"/>
          </a:xfrm>
          <a:custGeom>
            <a:avLst/>
            <a:gdLst/>
            <a:ahLst/>
            <a:cxnLst/>
            <a:rect r="r" b="b" t="t" l="l"/>
            <a:pathLst>
              <a:path h="6278571" w="16132440">
                <a:moveTo>
                  <a:pt x="0" y="0"/>
                </a:moveTo>
                <a:lnTo>
                  <a:pt x="16132440" y="0"/>
                </a:lnTo>
                <a:lnTo>
                  <a:pt x="16132440" y="6278571"/>
                </a:lnTo>
                <a:lnTo>
                  <a:pt x="0" y="6278571"/>
                </a:lnTo>
                <a:lnTo>
                  <a:pt x="0" y="0"/>
                </a:lnTo>
                <a:close/>
              </a:path>
            </a:pathLst>
          </a:custGeom>
          <a:blipFill>
            <a:blip r:embed="rId9"/>
            <a:stretch>
              <a:fillRect l="0" t="0" r="0" b="0"/>
            </a:stretch>
          </a:blipFill>
        </p:spPr>
      </p:sp>
      <p:sp>
        <p:nvSpPr>
          <p:cNvPr name="Freeform 10" id="10"/>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4022822" y="124261"/>
            <a:ext cx="10393121" cy="1411606"/>
            <a:chOff x="0" y="0"/>
            <a:chExt cx="13857495" cy="1882141"/>
          </a:xfrm>
        </p:grpSpPr>
        <p:sp>
          <p:nvSpPr>
            <p:cNvPr name="Freeform 7" id="7"/>
            <p:cNvSpPr/>
            <p:nvPr/>
          </p:nvSpPr>
          <p:spPr>
            <a:xfrm flipH="false" flipV="false" rot="0">
              <a:off x="0" y="0"/>
              <a:ext cx="13857495" cy="1882141"/>
            </a:xfrm>
            <a:custGeom>
              <a:avLst/>
              <a:gdLst/>
              <a:ahLst/>
              <a:cxnLst/>
              <a:rect r="r" b="b" t="t" l="l"/>
              <a:pathLst>
                <a:path h="1882141" w="13857495">
                  <a:moveTo>
                    <a:pt x="0" y="0"/>
                  </a:moveTo>
                  <a:lnTo>
                    <a:pt x="13857495" y="0"/>
                  </a:lnTo>
                  <a:lnTo>
                    <a:pt x="13857495" y="1882141"/>
                  </a:lnTo>
                  <a:lnTo>
                    <a:pt x="0" y="1882141"/>
                  </a:lnTo>
                  <a:close/>
                </a:path>
              </a:pathLst>
            </a:custGeom>
            <a:solidFill>
              <a:srgbClr val="000000">
                <a:alpha val="0"/>
              </a:srgbClr>
            </a:solidFill>
          </p:spPr>
        </p:sp>
        <p:sp>
          <p:nvSpPr>
            <p:cNvPr name="TextBox 8" id="8"/>
            <p:cNvSpPr txBox="true"/>
            <p:nvPr/>
          </p:nvSpPr>
          <p:spPr>
            <a:xfrm>
              <a:off x="0" y="0"/>
              <a:ext cx="13857495"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Buck-Boost Converter </a:t>
              </a:r>
            </a:p>
          </p:txBody>
        </p:sp>
      </p:grpSp>
      <p:sp>
        <p:nvSpPr>
          <p:cNvPr name="Freeform 9" id="9"/>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028700" y="2259310"/>
            <a:ext cx="16230600" cy="20574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A buck boost converter is a DC-to-DC power supply that can increase or decrease voltage based on the needs of the circuit.</a:t>
            </a:r>
          </a:p>
        </p:txBody>
      </p:sp>
      <p:sp>
        <p:nvSpPr>
          <p:cNvPr name="TextBox 12" id="12"/>
          <p:cNvSpPr txBox="true"/>
          <p:nvPr/>
        </p:nvSpPr>
        <p:spPr>
          <a:xfrm rot="0">
            <a:off x="1028700" y="4659610"/>
            <a:ext cx="16230600"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A buck-boost converter is a combination of a buck converter and a boost converter.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3851425" y="4167661"/>
            <a:ext cx="10585149" cy="1951617"/>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SID diagram</a:t>
            </a:r>
          </a:p>
        </p:txBody>
      </p:sp>
      <p:sp>
        <p:nvSpPr>
          <p:cNvPr name="TextBox 7" id="7"/>
          <p:cNvSpPr txBox="true"/>
          <p:nvPr/>
        </p:nvSpPr>
        <p:spPr>
          <a:xfrm rot="0">
            <a:off x="4115619" y="6248590"/>
            <a:ext cx="10056763" cy="847725"/>
          </a:xfrm>
          <a:prstGeom prst="rect">
            <a:avLst/>
          </a:prstGeom>
        </p:spPr>
        <p:txBody>
          <a:bodyPr anchor="t" rtlCol="false" tIns="0" lIns="0" bIns="0" rIns="0">
            <a:spAutoFit/>
          </a:bodyPr>
          <a:lstStyle/>
          <a:p>
            <a:pPr algn="ctr">
              <a:lnSpc>
                <a:spcPts val="6674"/>
              </a:lnSpc>
              <a:spcBef>
                <a:spcPct val="0"/>
              </a:spcBef>
            </a:pPr>
            <a:r>
              <a:rPr lang="en-US" sz="5561">
                <a:solidFill>
                  <a:srgbClr val="FFFEF7"/>
                </a:solidFill>
                <a:latin typeface="Montserrat"/>
                <a:ea typeface="Montserrat"/>
                <a:cs typeface="Montserrat"/>
                <a:sym typeface="Montserrat"/>
              </a:rPr>
              <a:t>System Integration Diagram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grpSp>
        <p:nvGrpSpPr>
          <p:cNvPr name="Group 6" id="6"/>
          <p:cNvGrpSpPr/>
          <p:nvPr/>
        </p:nvGrpSpPr>
        <p:grpSpPr>
          <a:xfrm rot="0">
            <a:off x="1315766" y="2372096"/>
            <a:ext cx="15656468" cy="3268199"/>
            <a:chOff x="0" y="0"/>
            <a:chExt cx="4123514" cy="860760"/>
          </a:xfrm>
        </p:grpSpPr>
        <p:sp>
          <p:nvSpPr>
            <p:cNvPr name="Freeform 7" id="7"/>
            <p:cNvSpPr/>
            <p:nvPr/>
          </p:nvSpPr>
          <p:spPr>
            <a:xfrm flipH="false" flipV="false" rot="0">
              <a:off x="0" y="0"/>
              <a:ext cx="4123514" cy="860760"/>
            </a:xfrm>
            <a:custGeom>
              <a:avLst/>
              <a:gdLst/>
              <a:ahLst/>
              <a:cxnLst/>
              <a:rect r="r" b="b" t="t" l="l"/>
              <a:pathLst>
                <a:path h="860760" w="4123514">
                  <a:moveTo>
                    <a:pt x="25219" y="0"/>
                  </a:moveTo>
                  <a:lnTo>
                    <a:pt x="4098295" y="0"/>
                  </a:lnTo>
                  <a:cubicBezTo>
                    <a:pt x="4104984" y="0"/>
                    <a:pt x="4111398" y="2657"/>
                    <a:pt x="4116128" y="7386"/>
                  </a:cubicBezTo>
                  <a:cubicBezTo>
                    <a:pt x="4120857" y="12116"/>
                    <a:pt x="4123514" y="18530"/>
                    <a:pt x="4123514" y="25219"/>
                  </a:cubicBezTo>
                  <a:lnTo>
                    <a:pt x="4123514" y="835541"/>
                  </a:lnTo>
                  <a:cubicBezTo>
                    <a:pt x="4123514" y="842230"/>
                    <a:pt x="4120857" y="848644"/>
                    <a:pt x="4116128" y="853374"/>
                  </a:cubicBezTo>
                  <a:cubicBezTo>
                    <a:pt x="4111398" y="858103"/>
                    <a:pt x="4104984" y="860760"/>
                    <a:pt x="4098295" y="860760"/>
                  </a:cubicBezTo>
                  <a:lnTo>
                    <a:pt x="25219" y="860760"/>
                  </a:lnTo>
                  <a:cubicBezTo>
                    <a:pt x="11291" y="860760"/>
                    <a:pt x="0" y="849469"/>
                    <a:pt x="0" y="835541"/>
                  </a:cubicBezTo>
                  <a:lnTo>
                    <a:pt x="0" y="25219"/>
                  </a:lnTo>
                  <a:cubicBezTo>
                    <a:pt x="0" y="11291"/>
                    <a:pt x="11291" y="0"/>
                    <a:pt x="25219" y="0"/>
                  </a:cubicBezTo>
                  <a:close/>
                </a:path>
              </a:pathLst>
            </a:custGeom>
            <a:solidFill>
              <a:srgbClr val="9AA7B1">
                <a:alpha val="19608"/>
              </a:srgbClr>
            </a:solidFill>
          </p:spPr>
        </p:sp>
        <p:sp>
          <p:nvSpPr>
            <p:cNvPr name="TextBox 8" id="8"/>
            <p:cNvSpPr txBox="true"/>
            <p:nvPr/>
          </p:nvSpPr>
          <p:spPr>
            <a:xfrm>
              <a:off x="0" y="-38100"/>
              <a:ext cx="4123514" cy="89886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448436" y="2386900"/>
            <a:ext cx="15432794" cy="3162391"/>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a:ea typeface="Canva Sans"/>
                <a:cs typeface="Canva Sans"/>
                <a:sym typeface="Canva Sans"/>
              </a:rPr>
              <a:t>A System Integration Diagram (SID) shows how all parts of the ROV are connected together. It includes the battery, motors, controller (like Arduino), sensors, camera, and other devices.</a:t>
            </a:r>
          </a:p>
        </p:txBody>
      </p:sp>
      <p:grpSp>
        <p:nvGrpSpPr>
          <p:cNvPr name="Group 10" id="10"/>
          <p:cNvGrpSpPr/>
          <p:nvPr/>
        </p:nvGrpSpPr>
        <p:grpSpPr>
          <a:xfrm rot="0">
            <a:off x="6089206" y="657800"/>
            <a:ext cx="6109588" cy="1411606"/>
            <a:chOff x="0" y="0"/>
            <a:chExt cx="8146118" cy="1882141"/>
          </a:xfrm>
        </p:grpSpPr>
        <p:sp>
          <p:nvSpPr>
            <p:cNvPr name="Freeform 11" id="11"/>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12" id="12"/>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SID</a:t>
              </a:r>
            </a:p>
          </p:txBody>
        </p:sp>
      </p:grpSp>
      <p:grpSp>
        <p:nvGrpSpPr>
          <p:cNvPr name="Group 13" id="13"/>
          <p:cNvGrpSpPr/>
          <p:nvPr/>
        </p:nvGrpSpPr>
        <p:grpSpPr>
          <a:xfrm rot="0">
            <a:off x="1391149" y="6030820"/>
            <a:ext cx="15656468" cy="2233112"/>
            <a:chOff x="0" y="0"/>
            <a:chExt cx="4123514" cy="588145"/>
          </a:xfrm>
        </p:grpSpPr>
        <p:sp>
          <p:nvSpPr>
            <p:cNvPr name="Freeform 14" id="14"/>
            <p:cNvSpPr/>
            <p:nvPr/>
          </p:nvSpPr>
          <p:spPr>
            <a:xfrm flipH="false" flipV="false" rot="0">
              <a:off x="0" y="0"/>
              <a:ext cx="4123514" cy="588145"/>
            </a:xfrm>
            <a:custGeom>
              <a:avLst/>
              <a:gdLst/>
              <a:ahLst/>
              <a:cxnLst/>
              <a:rect r="r" b="b" t="t" l="l"/>
              <a:pathLst>
                <a:path h="588145" w="4123514">
                  <a:moveTo>
                    <a:pt x="25219" y="0"/>
                  </a:moveTo>
                  <a:lnTo>
                    <a:pt x="4098295" y="0"/>
                  </a:lnTo>
                  <a:cubicBezTo>
                    <a:pt x="4104984" y="0"/>
                    <a:pt x="4111398" y="2657"/>
                    <a:pt x="4116128" y="7386"/>
                  </a:cubicBezTo>
                  <a:cubicBezTo>
                    <a:pt x="4120857" y="12116"/>
                    <a:pt x="4123514" y="18530"/>
                    <a:pt x="4123514" y="25219"/>
                  </a:cubicBezTo>
                  <a:lnTo>
                    <a:pt x="4123514" y="562926"/>
                  </a:lnTo>
                  <a:cubicBezTo>
                    <a:pt x="4123514" y="576854"/>
                    <a:pt x="4112223" y="588145"/>
                    <a:pt x="4098295" y="588145"/>
                  </a:cubicBezTo>
                  <a:lnTo>
                    <a:pt x="25219" y="588145"/>
                  </a:lnTo>
                  <a:cubicBezTo>
                    <a:pt x="18530" y="588145"/>
                    <a:pt x="12116" y="585488"/>
                    <a:pt x="7386" y="580758"/>
                  </a:cubicBezTo>
                  <a:cubicBezTo>
                    <a:pt x="2657" y="576029"/>
                    <a:pt x="0" y="569615"/>
                    <a:pt x="0" y="562926"/>
                  </a:cubicBezTo>
                  <a:lnTo>
                    <a:pt x="0" y="25219"/>
                  </a:lnTo>
                  <a:cubicBezTo>
                    <a:pt x="0" y="11291"/>
                    <a:pt x="11291" y="0"/>
                    <a:pt x="25219" y="0"/>
                  </a:cubicBezTo>
                  <a:close/>
                </a:path>
              </a:pathLst>
            </a:custGeom>
            <a:solidFill>
              <a:srgbClr val="9AA7B1">
                <a:alpha val="19608"/>
              </a:srgbClr>
            </a:solidFill>
          </p:spPr>
        </p:sp>
        <p:sp>
          <p:nvSpPr>
            <p:cNvPr name="TextBox 15" id="15"/>
            <p:cNvSpPr txBox="true"/>
            <p:nvPr/>
          </p:nvSpPr>
          <p:spPr>
            <a:xfrm>
              <a:off x="0" y="-38100"/>
              <a:ext cx="4123514" cy="626245"/>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502986" y="6118668"/>
            <a:ext cx="15432794" cy="2057416"/>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 It helps you understand how power and signals flow in the system, and makes it easier to build, test, and fix the ROV.</a:t>
            </a:r>
          </a:p>
        </p:txBody>
      </p:sp>
      <p:sp>
        <p:nvSpPr>
          <p:cNvPr name="Freeform 17" id="17"/>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6313902" y="8663982"/>
            <a:ext cx="6414641" cy="657225"/>
          </a:xfrm>
          <a:prstGeom prst="rect">
            <a:avLst/>
          </a:prstGeom>
        </p:spPr>
        <p:txBody>
          <a:bodyPr anchor="t" rtlCol="false" tIns="0" lIns="0" bIns="0" rIns="0">
            <a:spAutoFit/>
          </a:bodyPr>
          <a:lstStyle/>
          <a:p>
            <a:pPr algn="ctr">
              <a:lnSpc>
                <a:spcPts val="5280"/>
              </a:lnSpc>
              <a:spcBef>
                <a:spcPct val="0"/>
              </a:spcBef>
            </a:pPr>
            <a:r>
              <a:rPr lang="en-US" sz="4400">
                <a:solidFill>
                  <a:srgbClr val="FFFFFF"/>
                </a:solidFill>
                <a:latin typeface="Montserrat"/>
                <a:ea typeface="Montserrat"/>
                <a:cs typeface="Montserrat"/>
                <a:sym typeface="Montserrat"/>
              </a:rPr>
              <a:t>ORCA SID diagram  ⟶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5075494" y="214101"/>
            <a:ext cx="8137012" cy="1855305"/>
            <a:chOff x="0" y="0"/>
            <a:chExt cx="10849349" cy="2473740"/>
          </a:xfrm>
        </p:grpSpPr>
        <p:sp>
          <p:nvSpPr>
            <p:cNvPr name="Freeform 4" id="4"/>
            <p:cNvSpPr/>
            <p:nvPr/>
          </p:nvSpPr>
          <p:spPr>
            <a:xfrm flipH="false" flipV="false" rot="0">
              <a:off x="0" y="0"/>
              <a:ext cx="10849349" cy="2473740"/>
            </a:xfrm>
            <a:custGeom>
              <a:avLst/>
              <a:gdLst/>
              <a:ahLst/>
              <a:cxnLst/>
              <a:rect r="r" b="b" t="t" l="l"/>
              <a:pathLst>
                <a:path h="2473740" w="10849349">
                  <a:moveTo>
                    <a:pt x="0" y="0"/>
                  </a:moveTo>
                  <a:lnTo>
                    <a:pt x="10849349" y="0"/>
                  </a:lnTo>
                  <a:lnTo>
                    <a:pt x="10849349" y="2473740"/>
                  </a:lnTo>
                  <a:lnTo>
                    <a:pt x="0" y="2473740"/>
                  </a:lnTo>
                  <a:close/>
                </a:path>
              </a:pathLst>
            </a:custGeom>
            <a:solidFill>
              <a:srgbClr val="000000">
                <a:alpha val="0"/>
              </a:srgbClr>
            </a:solidFill>
          </p:spPr>
        </p:sp>
        <p:sp>
          <p:nvSpPr>
            <p:cNvPr name="TextBox 5" id="5"/>
            <p:cNvSpPr txBox="true"/>
            <p:nvPr/>
          </p:nvSpPr>
          <p:spPr>
            <a:xfrm>
              <a:off x="0" y="0"/>
              <a:ext cx="10849349" cy="2473740"/>
            </a:xfrm>
            <a:prstGeom prst="rect">
              <a:avLst/>
            </a:prstGeom>
          </p:spPr>
          <p:txBody>
            <a:bodyPr anchor="ctr" rtlCol="false" tIns="0" lIns="0" bIns="0" rIns="0"/>
            <a:lstStyle/>
            <a:p>
              <a:pPr algn="ctr">
                <a:lnSpc>
                  <a:spcPts val="7679"/>
                </a:lnSpc>
              </a:pPr>
              <a:r>
                <a:rPr lang="en-US" sz="6399">
                  <a:solidFill>
                    <a:srgbClr val="FFFFFF"/>
                  </a:solidFill>
                  <a:latin typeface="Montserrat"/>
                  <a:ea typeface="Montserrat"/>
                  <a:cs typeface="Montserrat"/>
                  <a:sym typeface="Montserrat"/>
                </a:rPr>
                <a:t>SID</a:t>
              </a:r>
            </a:p>
          </p:txBody>
        </p:sp>
      </p:grpSp>
      <p:sp>
        <p:nvSpPr>
          <p:cNvPr name="Freeform 6" id="6"/>
          <p:cNvSpPr/>
          <p:nvPr/>
        </p:nvSpPr>
        <p:spPr>
          <a:xfrm flipH="false" flipV="false" rot="0">
            <a:off x="3963872" y="0"/>
            <a:ext cx="9431478" cy="10286976"/>
          </a:xfrm>
          <a:custGeom>
            <a:avLst/>
            <a:gdLst/>
            <a:ahLst/>
            <a:cxnLst/>
            <a:rect r="r" b="b" t="t" l="l"/>
            <a:pathLst>
              <a:path h="10286976" w="9431478">
                <a:moveTo>
                  <a:pt x="0" y="0"/>
                </a:moveTo>
                <a:lnTo>
                  <a:pt x="9431478" y="0"/>
                </a:lnTo>
                <a:lnTo>
                  <a:pt x="9431478" y="10286976"/>
                </a:lnTo>
                <a:lnTo>
                  <a:pt x="0" y="10286976"/>
                </a:lnTo>
                <a:lnTo>
                  <a:pt x="0" y="0"/>
                </a:lnTo>
                <a:close/>
              </a:path>
            </a:pathLst>
          </a:custGeom>
          <a:blipFill>
            <a:blip r:embed="rId5"/>
            <a:stretch>
              <a:fillRect l="-1787" t="0" r="-374"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3013699" y="4167661"/>
            <a:ext cx="12260603" cy="1951679"/>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power Budget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sp>
        <p:nvSpPr>
          <p:cNvPr name="Freeform 6" id="6"/>
          <p:cNvSpPr/>
          <p:nvPr/>
        </p:nvSpPr>
        <p:spPr>
          <a:xfrm flipH="false" flipV="false" rot="0">
            <a:off x="-249919" y="0"/>
            <a:ext cx="18537919" cy="11311777"/>
          </a:xfrm>
          <a:custGeom>
            <a:avLst/>
            <a:gdLst/>
            <a:ahLst/>
            <a:cxnLst/>
            <a:rect r="r" b="b" t="t" l="l"/>
            <a:pathLst>
              <a:path h="11311777" w="18537919">
                <a:moveTo>
                  <a:pt x="0" y="0"/>
                </a:moveTo>
                <a:lnTo>
                  <a:pt x="18537919" y="0"/>
                </a:lnTo>
                <a:lnTo>
                  <a:pt x="18537919" y="11311777"/>
                </a:lnTo>
                <a:lnTo>
                  <a:pt x="0" y="11311777"/>
                </a:lnTo>
                <a:lnTo>
                  <a:pt x="0" y="0"/>
                </a:lnTo>
                <a:close/>
              </a:path>
            </a:pathLst>
          </a:custGeom>
          <a:blipFill>
            <a:blip r:embed="rId9"/>
            <a:stretch>
              <a:fillRect l="0" t="-5719" r="0" b="-571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0897970" y="-2180546"/>
            <a:ext cx="3808534" cy="3349242"/>
          </a:xfrm>
          <a:custGeom>
            <a:avLst/>
            <a:gdLst/>
            <a:ahLst/>
            <a:cxnLst/>
            <a:rect r="r" b="b" t="t" l="l"/>
            <a:pathLst>
              <a:path h="3349242" w="3808534">
                <a:moveTo>
                  <a:pt x="0" y="0"/>
                </a:moveTo>
                <a:lnTo>
                  <a:pt x="3808534" y="0"/>
                </a:lnTo>
                <a:lnTo>
                  <a:pt x="3808534" y="3349242"/>
                </a:lnTo>
                <a:lnTo>
                  <a:pt x="0" y="334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57000" y="956326"/>
            <a:ext cx="3608000" cy="1259050"/>
          </a:xfrm>
          <a:custGeom>
            <a:avLst/>
            <a:gdLst/>
            <a:ahLst/>
            <a:cxnLst/>
            <a:rect r="r" b="b" t="t" l="l"/>
            <a:pathLst>
              <a:path h="1259050" w="3608000">
                <a:moveTo>
                  <a:pt x="0" y="0"/>
                </a:moveTo>
                <a:lnTo>
                  <a:pt x="3608000" y="0"/>
                </a:lnTo>
                <a:lnTo>
                  <a:pt x="3608000" y="1259050"/>
                </a:lnTo>
                <a:lnTo>
                  <a:pt x="0" y="125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6950" y="8846718"/>
            <a:ext cx="5787092" cy="1633058"/>
          </a:xfrm>
          <a:custGeom>
            <a:avLst/>
            <a:gdLst/>
            <a:ahLst/>
            <a:cxnLst/>
            <a:rect r="r" b="b" t="t" l="l"/>
            <a:pathLst>
              <a:path h="1633058" w="5787092">
                <a:moveTo>
                  <a:pt x="0" y="0"/>
                </a:moveTo>
                <a:lnTo>
                  <a:pt x="5787092" y="0"/>
                </a:lnTo>
                <a:lnTo>
                  <a:pt x="5787092" y="1633058"/>
                </a:lnTo>
                <a:lnTo>
                  <a:pt x="0" y="1633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47989" y="8608814"/>
            <a:ext cx="847227" cy="1251391"/>
          </a:xfrm>
          <a:custGeom>
            <a:avLst/>
            <a:gdLst/>
            <a:ahLst/>
            <a:cxnLst/>
            <a:rect r="r" b="b" t="t" l="l"/>
            <a:pathLst>
              <a:path h="1251391" w="847227">
                <a:moveTo>
                  <a:pt x="0" y="0"/>
                </a:moveTo>
                <a:lnTo>
                  <a:pt x="847227" y="0"/>
                </a:lnTo>
                <a:lnTo>
                  <a:pt x="847227" y="1251390"/>
                </a:lnTo>
                <a:lnTo>
                  <a:pt x="0" y="1251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18839" y="575277"/>
            <a:ext cx="664132" cy="387527"/>
          </a:xfrm>
          <a:custGeom>
            <a:avLst/>
            <a:gdLst/>
            <a:ahLst/>
            <a:cxnLst/>
            <a:rect r="r" b="b" t="t" l="l"/>
            <a:pathLst>
              <a:path h="387527" w="664132">
                <a:moveTo>
                  <a:pt x="0" y="0"/>
                </a:moveTo>
                <a:lnTo>
                  <a:pt x="664132" y="0"/>
                </a:lnTo>
                <a:lnTo>
                  <a:pt x="664132" y="387527"/>
                </a:lnTo>
                <a:lnTo>
                  <a:pt x="0" y="387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904868" y="160476"/>
            <a:ext cx="178100" cy="176950"/>
            <a:chOff x="0" y="0"/>
            <a:chExt cx="237467" cy="235933"/>
          </a:xfrm>
        </p:grpSpPr>
        <p:sp>
          <p:nvSpPr>
            <p:cNvPr name="Freeform 8" id="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9" id="9"/>
          <p:cNvGrpSpPr/>
          <p:nvPr/>
        </p:nvGrpSpPr>
        <p:grpSpPr>
          <a:xfrm rot="0">
            <a:off x="166018" y="1096726"/>
            <a:ext cx="73100" cy="71950"/>
            <a:chOff x="0" y="0"/>
            <a:chExt cx="97467" cy="95933"/>
          </a:xfrm>
        </p:grpSpPr>
        <p:sp>
          <p:nvSpPr>
            <p:cNvPr name="Freeform 10" id="10"/>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1" id="11"/>
          <p:cNvGrpSpPr/>
          <p:nvPr/>
        </p:nvGrpSpPr>
        <p:grpSpPr>
          <a:xfrm rot="0">
            <a:off x="322918" y="220850"/>
            <a:ext cx="71950" cy="71950"/>
            <a:chOff x="0" y="0"/>
            <a:chExt cx="95933" cy="95933"/>
          </a:xfrm>
        </p:grpSpPr>
        <p:sp>
          <p:nvSpPr>
            <p:cNvPr name="Freeform 12" id="12"/>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grpSp>
        <p:nvGrpSpPr>
          <p:cNvPr name="Group 13" id="13"/>
          <p:cNvGrpSpPr/>
          <p:nvPr/>
        </p:nvGrpSpPr>
        <p:grpSpPr>
          <a:xfrm rot="0">
            <a:off x="17371142" y="8269126"/>
            <a:ext cx="178100" cy="176950"/>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5" id="15"/>
          <p:cNvGrpSpPr/>
          <p:nvPr/>
        </p:nvGrpSpPr>
        <p:grpSpPr>
          <a:xfrm rot="0">
            <a:off x="16999118" y="9199450"/>
            <a:ext cx="73100" cy="71950"/>
            <a:chOff x="0" y="0"/>
            <a:chExt cx="97467" cy="95933"/>
          </a:xfrm>
        </p:grpSpPr>
        <p:sp>
          <p:nvSpPr>
            <p:cNvPr name="Freeform 16" id="16"/>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7" id="17"/>
          <p:cNvGrpSpPr/>
          <p:nvPr/>
        </p:nvGrpSpPr>
        <p:grpSpPr>
          <a:xfrm rot="0">
            <a:off x="17130468" y="8498850"/>
            <a:ext cx="71950" cy="71950"/>
            <a:chOff x="0" y="0"/>
            <a:chExt cx="95933" cy="95933"/>
          </a:xfrm>
        </p:grpSpPr>
        <p:sp>
          <p:nvSpPr>
            <p:cNvPr name="Freeform 18" id="18"/>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sp>
        <p:nvSpPr>
          <p:cNvPr name="TextBox 19" id="19"/>
          <p:cNvSpPr txBox="true"/>
          <p:nvPr/>
        </p:nvSpPr>
        <p:spPr>
          <a:xfrm rot="0">
            <a:off x="7557627" y="160476"/>
            <a:ext cx="3172745" cy="1133466"/>
          </a:xfrm>
          <a:prstGeom prst="rect">
            <a:avLst/>
          </a:prstGeom>
        </p:spPr>
        <p:txBody>
          <a:bodyPr anchor="t" rtlCol="false" tIns="0" lIns="0" bIns="0" rIns="0">
            <a:spAutoFit/>
          </a:bodyPr>
          <a:lstStyle/>
          <a:p>
            <a:pPr algn="ctr">
              <a:lnSpc>
                <a:spcPts val="8962"/>
              </a:lnSpc>
              <a:spcBef>
                <a:spcPct val="0"/>
              </a:spcBef>
            </a:pPr>
            <a:r>
              <a:rPr lang="en-US" b="true" sz="7468">
                <a:solidFill>
                  <a:srgbClr val="FFFFFF"/>
                </a:solidFill>
                <a:latin typeface="Montserrat Bold"/>
                <a:ea typeface="Montserrat Bold"/>
                <a:cs typeface="Montserrat Bold"/>
                <a:sym typeface="Montserrat Bold"/>
              </a:rPr>
              <a:t>Power</a:t>
            </a:r>
          </a:p>
        </p:txBody>
      </p:sp>
      <p:sp>
        <p:nvSpPr>
          <p:cNvPr name="TextBox 20" id="20"/>
          <p:cNvSpPr txBox="true"/>
          <p:nvPr/>
        </p:nvSpPr>
        <p:spPr>
          <a:xfrm rot="0">
            <a:off x="2077402" y="3409913"/>
            <a:ext cx="4168364" cy="828653"/>
          </a:xfrm>
          <a:prstGeom prst="rect">
            <a:avLst/>
          </a:prstGeom>
        </p:spPr>
        <p:txBody>
          <a:bodyPr anchor="t" rtlCol="false" tIns="0" lIns="0" bIns="0" rIns="0">
            <a:spAutoFit/>
          </a:bodyPr>
          <a:lstStyle/>
          <a:p>
            <a:pPr algn="ctr">
              <a:lnSpc>
                <a:spcPts val="6599"/>
              </a:lnSpc>
              <a:spcBef>
                <a:spcPct val="0"/>
              </a:spcBef>
            </a:pPr>
            <a:r>
              <a:rPr lang="en-US" sz="5499">
                <a:solidFill>
                  <a:srgbClr val="EFEFEF"/>
                </a:solidFill>
                <a:latin typeface="Montserrat"/>
                <a:ea typeface="Montserrat"/>
                <a:cs typeface="Montserrat"/>
                <a:sym typeface="Montserrat"/>
              </a:rPr>
              <a:t>VB = V1 +V2 </a:t>
            </a:r>
          </a:p>
        </p:txBody>
      </p:sp>
      <p:sp>
        <p:nvSpPr>
          <p:cNvPr name="TextBox 21" id="21"/>
          <p:cNvSpPr txBox="true"/>
          <p:nvPr/>
        </p:nvSpPr>
        <p:spPr>
          <a:xfrm rot="0">
            <a:off x="2146596" y="5326637"/>
            <a:ext cx="3590094" cy="1657306"/>
          </a:xfrm>
          <a:prstGeom prst="rect">
            <a:avLst/>
          </a:prstGeom>
        </p:spPr>
        <p:txBody>
          <a:bodyPr anchor="t" rtlCol="false" tIns="0" lIns="0" bIns="0" rIns="0">
            <a:spAutoFit/>
          </a:bodyPr>
          <a:lstStyle/>
          <a:p>
            <a:pPr algn="l">
              <a:lnSpc>
                <a:spcPts val="6599"/>
              </a:lnSpc>
            </a:pPr>
            <a:r>
              <a:rPr lang="en-US" sz="5499">
                <a:solidFill>
                  <a:srgbClr val="EFEFEF"/>
                </a:solidFill>
                <a:latin typeface="Montserrat"/>
                <a:ea typeface="Montserrat"/>
                <a:cs typeface="Montserrat"/>
                <a:sym typeface="Montserrat"/>
              </a:rPr>
              <a:t>VB = 6+6</a:t>
            </a:r>
          </a:p>
          <a:p>
            <a:pPr algn="l">
              <a:lnSpc>
                <a:spcPts val="6599"/>
              </a:lnSpc>
              <a:spcBef>
                <a:spcPct val="0"/>
              </a:spcBef>
            </a:pPr>
            <a:r>
              <a:rPr lang="en-US" sz="5499">
                <a:solidFill>
                  <a:srgbClr val="EFEFEF"/>
                </a:solidFill>
                <a:latin typeface="Montserrat"/>
                <a:ea typeface="Montserrat"/>
                <a:cs typeface="Montserrat"/>
                <a:sym typeface="Montserrat"/>
              </a:rPr>
              <a:t> =12 VOLT </a:t>
            </a:r>
          </a:p>
        </p:txBody>
      </p:sp>
      <p:sp>
        <p:nvSpPr>
          <p:cNvPr name="Freeform 22" id="22"/>
          <p:cNvSpPr/>
          <p:nvPr/>
        </p:nvSpPr>
        <p:spPr>
          <a:xfrm flipH="false" flipV="false" rot="0">
            <a:off x="8965902" y="1482796"/>
            <a:ext cx="9322098" cy="8804204"/>
          </a:xfrm>
          <a:custGeom>
            <a:avLst/>
            <a:gdLst/>
            <a:ahLst/>
            <a:cxnLst/>
            <a:rect r="r" b="b" t="t" l="l"/>
            <a:pathLst>
              <a:path h="8804204" w="9322098">
                <a:moveTo>
                  <a:pt x="0" y="0"/>
                </a:moveTo>
                <a:lnTo>
                  <a:pt x="9322098" y="0"/>
                </a:lnTo>
                <a:lnTo>
                  <a:pt x="9322098" y="8804204"/>
                </a:lnTo>
                <a:lnTo>
                  <a:pt x="0" y="8804204"/>
                </a:lnTo>
                <a:lnTo>
                  <a:pt x="0" y="0"/>
                </a:lnTo>
                <a:close/>
              </a:path>
            </a:pathLst>
          </a:custGeom>
          <a:blipFill>
            <a:blip r:embed="rId13"/>
            <a:stretch>
              <a:fillRect l="0" t="0" r="0" b="0"/>
            </a:stretch>
          </a:blipFill>
        </p:spPr>
      </p:sp>
      <p:grpSp>
        <p:nvGrpSpPr>
          <p:cNvPr name="Group 23" id="23"/>
          <p:cNvGrpSpPr/>
          <p:nvPr/>
        </p:nvGrpSpPr>
        <p:grpSpPr>
          <a:xfrm rot="0">
            <a:off x="1303014" y="3545108"/>
            <a:ext cx="561889" cy="558261"/>
            <a:chOff x="0" y="0"/>
            <a:chExt cx="237467" cy="235933"/>
          </a:xfrm>
        </p:grpSpPr>
        <p:sp>
          <p:nvSpPr>
            <p:cNvPr name="Freeform 24" id="2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25" id="25"/>
          <p:cNvGrpSpPr/>
          <p:nvPr/>
        </p:nvGrpSpPr>
        <p:grpSpPr>
          <a:xfrm rot="0">
            <a:off x="1303014" y="5326637"/>
            <a:ext cx="561889" cy="558261"/>
            <a:chOff x="0" y="0"/>
            <a:chExt cx="237467" cy="235933"/>
          </a:xfrm>
        </p:grpSpPr>
        <p:sp>
          <p:nvSpPr>
            <p:cNvPr name="Freeform 26" id="26"/>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4052246" y="214101"/>
            <a:ext cx="10183508" cy="1855305"/>
            <a:chOff x="0" y="0"/>
            <a:chExt cx="13578011" cy="2473740"/>
          </a:xfrm>
        </p:grpSpPr>
        <p:sp>
          <p:nvSpPr>
            <p:cNvPr name="Freeform 5" id="5"/>
            <p:cNvSpPr/>
            <p:nvPr/>
          </p:nvSpPr>
          <p:spPr>
            <a:xfrm flipH="false" flipV="false" rot="0">
              <a:off x="0" y="0"/>
              <a:ext cx="13578012" cy="2473740"/>
            </a:xfrm>
            <a:custGeom>
              <a:avLst/>
              <a:gdLst/>
              <a:ahLst/>
              <a:cxnLst/>
              <a:rect r="r" b="b" t="t" l="l"/>
              <a:pathLst>
                <a:path h="2473740" w="13578012">
                  <a:moveTo>
                    <a:pt x="0" y="0"/>
                  </a:moveTo>
                  <a:lnTo>
                    <a:pt x="13578012" y="0"/>
                  </a:lnTo>
                  <a:lnTo>
                    <a:pt x="13578012" y="2473740"/>
                  </a:lnTo>
                  <a:lnTo>
                    <a:pt x="0" y="2473740"/>
                  </a:lnTo>
                  <a:close/>
                </a:path>
              </a:pathLst>
            </a:custGeom>
            <a:solidFill>
              <a:srgbClr val="000000">
                <a:alpha val="0"/>
              </a:srgbClr>
            </a:solidFill>
          </p:spPr>
        </p:sp>
        <p:sp>
          <p:nvSpPr>
            <p:cNvPr name="TextBox 6" id="6"/>
            <p:cNvSpPr txBox="true"/>
            <p:nvPr/>
          </p:nvSpPr>
          <p:spPr>
            <a:xfrm>
              <a:off x="0" y="9525"/>
              <a:ext cx="13578011" cy="2464215"/>
            </a:xfrm>
            <a:prstGeom prst="rect">
              <a:avLst/>
            </a:prstGeom>
          </p:spPr>
          <p:txBody>
            <a:bodyPr anchor="ctr" rtlCol="false" tIns="0" lIns="0" bIns="0" rIns="0"/>
            <a:lstStyle/>
            <a:p>
              <a:pPr algn="ctr">
                <a:lnSpc>
                  <a:spcPts val="6359"/>
                </a:lnSpc>
              </a:pPr>
              <a:r>
                <a:rPr lang="en-US" sz="5299">
                  <a:solidFill>
                    <a:srgbClr val="FFFFFF"/>
                  </a:solidFill>
                  <a:latin typeface="Montserrat"/>
                  <a:ea typeface="Montserrat"/>
                  <a:cs typeface="Montserrat"/>
                  <a:sym typeface="Montserrat"/>
                </a:rPr>
                <a:t>Thrusters (T 200)</a:t>
              </a:r>
            </a:p>
          </p:txBody>
        </p:sp>
      </p:grpSp>
      <p:sp>
        <p:nvSpPr>
          <p:cNvPr name="Freeform 7" id="7"/>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8" id="8"/>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sp>
        <p:nvSpPr>
          <p:cNvPr name="Freeform 9" id="9"/>
          <p:cNvSpPr/>
          <p:nvPr/>
        </p:nvSpPr>
        <p:spPr>
          <a:xfrm flipH="false" flipV="false" rot="0">
            <a:off x="0" y="1673756"/>
            <a:ext cx="18150668" cy="8122424"/>
          </a:xfrm>
          <a:custGeom>
            <a:avLst/>
            <a:gdLst/>
            <a:ahLst/>
            <a:cxnLst/>
            <a:rect r="r" b="b" t="t" l="l"/>
            <a:pathLst>
              <a:path h="8122424" w="18150668">
                <a:moveTo>
                  <a:pt x="0" y="0"/>
                </a:moveTo>
                <a:lnTo>
                  <a:pt x="18150668" y="0"/>
                </a:lnTo>
                <a:lnTo>
                  <a:pt x="18150668" y="8122424"/>
                </a:lnTo>
                <a:lnTo>
                  <a:pt x="0" y="8122424"/>
                </a:lnTo>
                <a:lnTo>
                  <a:pt x="0" y="0"/>
                </a:lnTo>
                <a:close/>
              </a:path>
            </a:pathLst>
          </a:custGeom>
          <a:blipFill>
            <a:blip r:embed="rId9"/>
            <a:stretch>
              <a:fillRect l="0" t="0" r="0" b="0"/>
            </a:stretch>
          </a:blipFill>
        </p:spPr>
      </p:sp>
      <p:sp>
        <p:nvSpPr>
          <p:cNvPr name="Freeform 10" id="10"/>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701040" y="7875270"/>
            <a:ext cx="4346258" cy="449580"/>
            <a:chOff x="0" y="0"/>
            <a:chExt cx="5795010" cy="599440"/>
          </a:xfrm>
        </p:grpSpPr>
        <p:sp>
          <p:nvSpPr>
            <p:cNvPr name="Freeform 12" id="12"/>
            <p:cNvSpPr/>
            <p:nvPr/>
          </p:nvSpPr>
          <p:spPr>
            <a:xfrm flipH="false" flipV="false" rot="0">
              <a:off x="-24130" y="-259080"/>
              <a:ext cx="5881370" cy="1139190"/>
            </a:xfrm>
            <a:custGeom>
              <a:avLst/>
              <a:gdLst/>
              <a:ahLst/>
              <a:cxnLst/>
              <a:rect r="r" b="b" t="t" l="l"/>
              <a:pathLst>
                <a:path h="1139190" w="5881370">
                  <a:moveTo>
                    <a:pt x="74930" y="345440"/>
                  </a:moveTo>
                  <a:cubicBezTo>
                    <a:pt x="580390" y="340360"/>
                    <a:pt x="660400" y="321310"/>
                    <a:pt x="772160" y="314960"/>
                  </a:cubicBezTo>
                  <a:cubicBezTo>
                    <a:pt x="914400" y="306070"/>
                    <a:pt x="1112520" y="302260"/>
                    <a:pt x="1257300" y="309880"/>
                  </a:cubicBezTo>
                  <a:cubicBezTo>
                    <a:pt x="1376680" y="316230"/>
                    <a:pt x="1412240" y="337820"/>
                    <a:pt x="1581150" y="347980"/>
                  </a:cubicBezTo>
                  <a:cubicBezTo>
                    <a:pt x="2188210" y="383540"/>
                    <a:pt x="5420360" y="0"/>
                    <a:pt x="5767070" y="345440"/>
                  </a:cubicBezTo>
                  <a:cubicBezTo>
                    <a:pt x="5881370" y="461010"/>
                    <a:pt x="5881370" y="689610"/>
                    <a:pt x="5767070" y="802640"/>
                  </a:cubicBezTo>
                  <a:cubicBezTo>
                    <a:pt x="5431790" y="1139190"/>
                    <a:pt x="2311400" y="807720"/>
                    <a:pt x="1791970" y="802640"/>
                  </a:cubicBezTo>
                  <a:cubicBezTo>
                    <a:pt x="1664970" y="802640"/>
                    <a:pt x="1635760" y="803910"/>
                    <a:pt x="1554480" y="798830"/>
                  </a:cubicBezTo>
                  <a:cubicBezTo>
                    <a:pt x="1469390" y="792480"/>
                    <a:pt x="1394460" y="773430"/>
                    <a:pt x="1292860" y="767080"/>
                  </a:cubicBezTo>
                  <a:cubicBezTo>
                    <a:pt x="1154430" y="759460"/>
                    <a:pt x="946150" y="756920"/>
                    <a:pt x="798830" y="765810"/>
                  </a:cubicBezTo>
                  <a:cubicBezTo>
                    <a:pt x="679450" y="772160"/>
                    <a:pt x="588010" y="796290"/>
                    <a:pt x="473710" y="802640"/>
                  </a:cubicBezTo>
                  <a:cubicBezTo>
                    <a:pt x="347980" y="811530"/>
                    <a:pt x="143510" y="876300"/>
                    <a:pt x="74930" y="807720"/>
                  </a:cubicBezTo>
                  <a:cubicBezTo>
                    <a:pt x="0" y="734060"/>
                    <a:pt x="74930" y="345440"/>
                    <a:pt x="74930" y="345440"/>
                  </a:cubicBezTo>
                </a:path>
              </a:pathLst>
            </a:custGeom>
            <a:solidFill>
              <a:srgbClr val="FF3131">
                <a:alpha val="20392"/>
              </a:srgbClr>
            </a:solidFill>
            <a:ln cap="sq">
              <a:noFill/>
              <a:prstDash val="solid"/>
              <a:miter/>
            </a:ln>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4052246" y="0"/>
            <a:ext cx="10183508" cy="1855305"/>
            <a:chOff x="0" y="0"/>
            <a:chExt cx="13578011" cy="2473740"/>
          </a:xfrm>
        </p:grpSpPr>
        <p:sp>
          <p:nvSpPr>
            <p:cNvPr name="Freeform 5" id="5"/>
            <p:cNvSpPr/>
            <p:nvPr/>
          </p:nvSpPr>
          <p:spPr>
            <a:xfrm flipH="false" flipV="false" rot="0">
              <a:off x="0" y="0"/>
              <a:ext cx="13578012" cy="2473740"/>
            </a:xfrm>
            <a:custGeom>
              <a:avLst/>
              <a:gdLst/>
              <a:ahLst/>
              <a:cxnLst/>
              <a:rect r="r" b="b" t="t" l="l"/>
              <a:pathLst>
                <a:path h="2473740" w="13578012">
                  <a:moveTo>
                    <a:pt x="0" y="0"/>
                  </a:moveTo>
                  <a:lnTo>
                    <a:pt x="13578012" y="0"/>
                  </a:lnTo>
                  <a:lnTo>
                    <a:pt x="13578012" y="2473740"/>
                  </a:lnTo>
                  <a:lnTo>
                    <a:pt x="0" y="2473740"/>
                  </a:lnTo>
                  <a:close/>
                </a:path>
              </a:pathLst>
            </a:custGeom>
            <a:solidFill>
              <a:srgbClr val="000000">
                <a:alpha val="0"/>
              </a:srgbClr>
            </a:solidFill>
          </p:spPr>
        </p:sp>
        <p:sp>
          <p:nvSpPr>
            <p:cNvPr name="TextBox 6" id="6"/>
            <p:cNvSpPr txBox="true"/>
            <p:nvPr/>
          </p:nvSpPr>
          <p:spPr>
            <a:xfrm>
              <a:off x="0" y="9525"/>
              <a:ext cx="13578011" cy="2464215"/>
            </a:xfrm>
            <a:prstGeom prst="rect">
              <a:avLst/>
            </a:prstGeom>
          </p:spPr>
          <p:txBody>
            <a:bodyPr anchor="ctr" rtlCol="false" tIns="0" lIns="0" bIns="0" rIns="0"/>
            <a:lstStyle/>
            <a:p>
              <a:pPr algn="ctr">
                <a:lnSpc>
                  <a:spcPts val="6359"/>
                </a:lnSpc>
              </a:pPr>
              <a:r>
                <a:rPr lang="en-US" b="true" sz="5299">
                  <a:solidFill>
                    <a:srgbClr val="FFFFFF"/>
                  </a:solidFill>
                  <a:latin typeface="Montserrat Bold"/>
                  <a:ea typeface="Montserrat Bold"/>
                  <a:cs typeface="Montserrat Bold"/>
                  <a:sym typeface="Montserrat Bold"/>
                </a:rPr>
                <a:t>Thruster (T 200)</a:t>
              </a:r>
            </a:p>
          </p:txBody>
        </p:sp>
      </p:grpSp>
      <p:sp>
        <p:nvSpPr>
          <p:cNvPr name="Freeform 7" id="7"/>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8" id="8"/>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sp>
        <p:nvSpPr>
          <p:cNvPr name="Freeform 9" id="9"/>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832535" y="1673756"/>
            <a:ext cx="14675572" cy="7584544"/>
          </a:xfrm>
          <a:custGeom>
            <a:avLst/>
            <a:gdLst/>
            <a:ahLst/>
            <a:cxnLst/>
            <a:rect r="r" b="b" t="t" l="l"/>
            <a:pathLst>
              <a:path h="7584544" w="14675572">
                <a:moveTo>
                  <a:pt x="0" y="0"/>
                </a:moveTo>
                <a:lnTo>
                  <a:pt x="14675572" y="0"/>
                </a:lnTo>
                <a:lnTo>
                  <a:pt x="14675572" y="7584544"/>
                </a:lnTo>
                <a:lnTo>
                  <a:pt x="0" y="7584544"/>
                </a:lnTo>
                <a:lnTo>
                  <a:pt x="0" y="0"/>
                </a:lnTo>
                <a:close/>
              </a:path>
            </a:pathLst>
          </a:custGeom>
          <a:blipFill>
            <a:blip r:embed="rId11"/>
            <a:stretch>
              <a:fillRect l="-2056" t="-4844" r="-4449"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4052246" y="0"/>
            <a:ext cx="10183508" cy="1855305"/>
            <a:chOff x="0" y="0"/>
            <a:chExt cx="13578011" cy="2473740"/>
          </a:xfrm>
        </p:grpSpPr>
        <p:sp>
          <p:nvSpPr>
            <p:cNvPr name="Freeform 5" id="5"/>
            <p:cNvSpPr/>
            <p:nvPr/>
          </p:nvSpPr>
          <p:spPr>
            <a:xfrm flipH="false" flipV="false" rot="0">
              <a:off x="0" y="0"/>
              <a:ext cx="13578012" cy="2473740"/>
            </a:xfrm>
            <a:custGeom>
              <a:avLst/>
              <a:gdLst/>
              <a:ahLst/>
              <a:cxnLst/>
              <a:rect r="r" b="b" t="t" l="l"/>
              <a:pathLst>
                <a:path h="2473740" w="13578012">
                  <a:moveTo>
                    <a:pt x="0" y="0"/>
                  </a:moveTo>
                  <a:lnTo>
                    <a:pt x="13578012" y="0"/>
                  </a:lnTo>
                  <a:lnTo>
                    <a:pt x="13578012" y="2473740"/>
                  </a:lnTo>
                  <a:lnTo>
                    <a:pt x="0" y="2473740"/>
                  </a:lnTo>
                  <a:close/>
                </a:path>
              </a:pathLst>
            </a:custGeom>
            <a:solidFill>
              <a:srgbClr val="000000">
                <a:alpha val="0"/>
              </a:srgbClr>
            </a:solidFill>
          </p:spPr>
        </p:sp>
        <p:sp>
          <p:nvSpPr>
            <p:cNvPr name="TextBox 6" id="6"/>
            <p:cNvSpPr txBox="true"/>
            <p:nvPr/>
          </p:nvSpPr>
          <p:spPr>
            <a:xfrm>
              <a:off x="0" y="9525"/>
              <a:ext cx="13578011" cy="2464215"/>
            </a:xfrm>
            <a:prstGeom prst="rect">
              <a:avLst/>
            </a:prstGeom>
          </p:spPr>
          <p:txBody>
            <a:bodyPr anchor="ctr" rtlCol="false" tIns="0" lIns="0" bIns="0" rIns="0"/>
            <a:lstStyle/>
            <a:p>
              <a:pPr algn="ctr">
                <a:lnSpc>
                  <a:spcPts val="6359"/>
                </a:lnSpc>
              </a:pPr>
              <a:r>
                <a:rPr lang="en-US" b="true" sz="5299">
                  <a:solidFill>
                    <a:srgbClr val="FFFFFF"/>
                  </a:solidFill>
                  <a:latin typeface="Montserrat Bold"/>
                  <a:ea typeface="Montserrat Bold"/>
                  <a:cs typeface="Montserrat Bold"/>
                  <a:sym typeface="Montserrat Bold"/>
                </a:rPr>
                <a:t>Thruster (T 200)</a:t>
              </a:r>
            </a:p>
          </p:txBody>
        </p:sp>
      </p:grpSp>
      <p:sp>
        <p:nvSpPr>
          <p:cNvPr name="Freeform 7" id="7"/>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8" id="8"/>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sp>
        <p:nvSpPr>
          <p:cNvPr name="Freeform 9" id="9"/>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832535" y="1673756"/>
            <a:ext cx="5625638" cy="7584544"/>
          </a:xfrm>
          <a:custGeom>
            <a:avLst/>
            <a:gdLst/>
            <a:ahLst/>
            <a:cxnLst/>
            <a:rect r="r" b="b" t="t" l="l"/>
            <a:pathLst>
              <a:path h="7584544" w="5625638">
                <a:moveTo>
                  <a:pt x="0" y="0"/>
                </a:moveTo>
                <a:lnTo>
                  <a:pt x="5625639" y="0"/>
                </a:lnTo>
                <a:lnTo>
                  <a:pt x="5625639" y="7584544"/>
                </a:lnTo>
                <a:lnTo>
                  <a:pt x="0" y="7584544"/>
                </a:lnTo>
                <a:lnTo>
                  <a:pt x="0" y="0"/>
                </a:lnTo>
                <a:close/>
              </a:path>
            </a:pathLst>
          </a:custGeom>
          <a:blipFill>
            <a:blip r:embed="rId11"/>
            <a:stretch>
              <a:fillRect l="-2074" t="-4844" r="-175768" b="0"/>
            </a:stretch>
          </a:blipFill>
        </p:spPr>
      </p:sp>
      <p:sp>
        <p:nvSpPr>
          <p:cNvPr name="TextBox 11" id="11"/>
          <p:cNvSpPr txBox="true"/>
          <p:nvPr/>
        </p:nvSpPr>
        <p:spPr>
          <a:xfrm rot="0">
            <a:off x="7654999" y="2088456"/>
            <a:ext cx="9604301" cy="714375"/>
          </a:xfrm>
          <a:prstGeom prst="rect">
            <a:avLst/>
          </a:prstGeom>
        </p:spPr>
        <p:txBody>
          <a:bodyPr anchor="t" rtlCol="false" tIns="0" lIns="0" bIns="0" rIns="0">
            <a:spAutoFit/>
          </a:bodyPr>
          <a:lstStyle/>
          <a:p>
            <a:pPr algn="l">
              <a:lnSpc>
                <a:spcPts val="5760"/>
              </a:lnSpc>
              <a:spcBef>
                <a:spcPct val="0"/>
              </a:spcBef>
            </a:pPr>
            <a:r>
              <a:rPr lang="en-US" sz="4800">
                <a:solidFill>
                  <a:srgbClr val="FFFFFF"/>
                </a:solidFill>
                <a:latin typeface="Montserrat"/>
                <a:ea typeface="Montserrat"/>
                <a:cs typeface="Montserrat"/>
                <a:sym typeface="Montserrat"/>
              </a:rPr>
              <a:t>Thruster Operating current ≈ 7</a:t>
            </a:r>
          </a:p>
        </p:txBody>
      </p:sp>
      <p:sp>
        <p:nvSpPr>
          <p:cNvPr name="TextBox 12" id="12"/>
          <p:cNvSpPr txBox="true"/>
          <p:nvPr/>
        </p:nvSpPr>
        <p:spPr>
          <a:xfrm rot="0">
            <a:off x="7654999" y="3217943"/>
            <a:ext cx="9604301" cy="714375"/>
          </a:xfrm>
          <a:prstGeom prst="rect">
            <a:avLst/>
          </a:prstGeom>
        </p:spPr>
        <p:txBody>
          <a:bodyPr anchor="t" rtlCol="false" tIns="0" lIns="0" bIns="0" rIns="0">
            <a:spAutoFit/>
          </a:bodyPr>
          <a:lstStyle/>
          <a:p>
            <a:pPr algn="l">
              <a:lnSpc>
                <a:spcPts val="5760"/>
              </a:lnSpc>
              <a:spcBef>
                <a:spcPct val="0"/>
              </a:spcBef>
            </a:pPr>
            <a:r>
              <a:rPr lang="en-US" sz="4800">
                <a:solidFill>
                  <a:srgbClr val="FFFFFF"/>
                </a:solidFill>
                <a:latin typeface="Montserrat"/>
                <a:ea typeface="Montserrat"/>
                <a:cs typeface="Montserrat"/>
                <a:sym typeface="Montserrat"/>
              </a:rPr>
              <a:t>Thruster Operating voltage = 12</a:t>
            </a:r>
          </a:p>
        </p:txBody>
      </p:sp>
      <p:sp>
        <p:nvSpPr>
          <p:cNvPr name="TextBox 13" id="13"/>
          <p:cNvSpPr txBox="true"/>
          <p:nvPr/>
        </p:nvSpPr>
        <p:spPr>
          <a:xfrm rot="0">
            <a:off x="7654999" y="4351418"/>
            <a:ext cx="9604301" cy="714375"/>
          </a:xfrm>
          <a:prstGeom prst="rect">
            <a:avLst/>
          </a:prstGeom>
        </p:spPr>
        <p:txBody>
          <a:bodyPr anchor="t" rtlCol="false" tIns="0" lIns="0" bIns="0" rIns="0">
            <a:spAutoFit/>
          </a:bodyPr>
          <a:lstStyle/>
          <a:p>
            <a:pPr algn="l">
              <a:lnSpc>
                <a:spcPts val="5760"/>
              </a:lnSpc>
              <a:spcBef>
                <a:spcPct val="0"/>
              </a:spcBef>
            </a:pPr>
            <a:r>
              <a:rPr lang="en-US" sz="4800">
                <a:solidFill>
                  <a:srgbClr val="FFFFFF"/>
                </a:solidFill>
                <a:latin typeface="Montserrat"/>
                <a:ea typeface="Montserrat"/>
                <a:cs typeface="Montserrat"/>
                <a:sym typeface="Montserrat"/>
              </a:rPr>
              <a:t>Power = 12 × 7 = 84 watt</a:t>
            </a:r>
          </a:p>
        </p:txBody>
      </p:sp>
      <p:sp>
        <p:nvSpPr>
          <p:cNvPr name="TextBox 14" id="14"/>
          <p:cNvSpPr txBox="true"/>
          <p:nvPr/>
        </p:nvSpPr>
        <p:spPr>
          <a:xfrm rot="0">
            <a:off x="7654999" y="5484893"/>
            <a:ext cx="9604301" cy="1438275"/>
          </a:xfrm>
          <a:prstGeom prst="rect">
            <a:avLst/>
          </a:prstGeom>
        </p:spPr>
        <p:txBody>
          <a:bodyPr anchor="t" rtlCol="false" tIns="0" lIns="0" bIns="0" rIns="0">
            <a:spAutoFit/>
          </a:bodyPr>
          <a:lstStyle/>
          <a:p>
            <a:pPr algn="l">
              <a:lnSpc>
                <a:spcPts val="5760"/>
              </a:lnSpc>
            </a:pPr>
            <a:r>
              <a:rPr lang="en-US" sz="4800">
                <a:solidFill>
                  <a:srgbClr val="FFFFFF"/>
                </a:solidFill>
                <a:latin typeface="Montserrat"/>
                <a:ea typeface="Montserrat"/>
                <a:cs typeface="Montserrat"/>
                <a:sym typeface="Montserrat"/>
              </a:rPr>
              <a:t>Total power for 4 Thrusters =</a:t>
            </a:r>
          </a:p>
          <a:p>
            <a:pPr algn="l">
              <a:lnSpc>
                <a:spcPts val="5760"/>
              </a:lnSpc>
              <a:spcBef>
                <a:spcPct val="0"/>
              </a:spcBef>
            </a:pPr>
            <a:r>
              <a:rPr lang="en-US" sz="4800">
                <a:solidFill>
                  <a:srgbClr val="FFFFFF"/>
                </a:solidFill>
                <a:latin typeface="Montserrat"/>
                <a:ea typeface="Montserrat"/>
                <a:cs typeface="Montserrat"/>
                <a:sym typeface="Montserrat"/>
              </a:rPr>
              <a:t>4 × 84 = 336 watt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6146733" y="3961092"/>
            <a:ext cx="5994535" cy="2374341"/>
          </a:xfrm>
          <a:prstGeom prst="rect">
            <a:avLst/>
          </a:prstGeom>
        </p:spPr>
        <p:txBody>
          <a:bodyPr anchor="t" rtlCol="false" tIns="0" lIns="0" bIns="0" rIns="0">
            <a:spAutoFit/>
          </a:bodyPr>
          <a:lstStyle/>
          <a:p>
            <a:pPr algn="ctr">
              <a:lnSpc>
                <a:spcPts val="18850"/>
              </a:lnSpc>
              <a:spcBef>
                <a:spcPct val="0"/>
              </a:spcBef>
            </a:pPr>
            <a:r>
              <a:rPr lang="en-US" b="true" sz="15708">
                <a:solidFill>
                  <a:srgbClr val="FFFEF7"/>
                </a:solidFill>
                <a:latin typeface="Montserrat Bold"/>
                <a:ea typeface="Montserrat Bold"/>
                <a:cs typeface="Montserrat Bold"/>
                <a:sym typeface="Montserrat Bold"/>
              </a:rPr>
              <a:t>Fuses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5116100" y="158200"/>
            <a:ext cx="4810950" cy="1357600"/>
          </a:xfrm>
          <a:custGeom>
            <a:avLst/>
            <a:gdLst/>
            <a:ahLst/>
            <a:cxnLst/>
            <a:rect r="r" b="b" t="t" l="l"/>
            <a:pathLst>
              <a:path h="1357600" w="4810950">
                <a:moveTo>
                  <a:pt x="0" y="0"/>
                </a:moveTo>
                <a:lnTo>
                  <a:pt x="4810950" y="0"/>
                </a:lnTo>
                <a:lnTo>
                  <a:pt x="4810950" y="1357600"/>
                </a:lnTo>
                <a:lnTo>
                  <a:pt x="0" y="1357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39200" y="7592100"/>
            <a:ext cx="6190100" cy="2761450"/>
          </a:xfrm>
          <a:custGeom>
            <a:avLst/>
            <a:gdLst/>
            <a:ahLst/>
            <a:cxnLst/>
            <a:rect r="r" b="b" t="t" l="l"/>
            <a:pathLst>
              <a:path h="2761450" w="6190100">
                <a:moveTo>
                  <a:pt x="0" y="0"/>
                </a:moveTo>
                <a:lnTo>
                  <a:pt x="6190100" y="0"/>
                </a:lnTo>
                <a:lnTo>
                  <a:pt x="6190100" y="2761450"/>
                </a:lnTo>
                <a:lnTo>
                  <a:pt x="0" y="2761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10724" y="2034950"/>
            <a:ext cx="2395550" cy="1862714"/>
          </a:xfrm>
          <a:custGeom>
            <a:avLst/>
            <a:gdLst/>
            <a:ahLst/>
            <a:cxnLst/>
            <a:rect r="r" b="b" t="t" l="l"/>
            <a:pathLst>
              <a:path h="1862714" w="2395550">
                <a:moveTo>
                  <a:pt x="0" y="0"/>
                </a:moveTo>
                <a:lnTo>
                  <a:pt x="2395550" y="0"/>
                </a:lnTo>
                <a:lnTo>
                  <a:pt x="2395550" y="1862714"/>
                </a:lnTo>
                <a:lnTo>
                  <a:pt x="0" y="18627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81649" y="8759792"/>
            <a:ext cx="1450687" cy="1101897"/>
          </a:xfrm>
          <a:custGeom>
            <a:avLst/>
            <a:gdLst/>
            <a:ahLst/>
            <a:cxnLst/>
            <a:rect r="r" b="b" t="t" l="l"/>
            <a:pathLst>
              <a:path h="1101897" w="1450687">
                <a:moveTo>
                  <a:pt x="0" y="0"/>
                </a:moveTo>
                <a:lnTo>
                  <a:pt x="1450687" y="0"/>
                </a:lnTo>
                <a:lnTo>
                  <a:pt x="1450687" y="1101897"/>
                </a:lnTo>
                <a:lnTo>
                  <a:pt x="0" y="1101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7216000" y="1263950"/>
            <a:ext cx="2246950" cy="2246950"/>
          </a:xfrm>
          <a:custGeom>
            <a:avLst/>
            <a:gdLst/>
            <a:ahLst/>
            <a:cxnLst/>
            <a:rect r="r" b="b" t="t" l="l"/>
            <a:pathLst>
              <a:path h="2246950" w="2246950">
                <a:moveTo>
                  <a:pt x="0" y="0"/>
                </a:moveTo>
                <a:lnTo>
                  <a:pt x="2246950" y="0"/>
                </a:lnTo>
                <a:lnTo>
                  <a:pt x="2246950" y="2246950"/>
                </a:lnTo>
                <a:lnTo>
                  <a:pt x="0" y="2246950"/>
                </a:lnTo>
                <a:lnTo>
                  <a:pt x="0" y="0"/>
                </a:lnTo>
                <a:close/>
              </a:path>
            </a:pathLst>
          </a:custGeom>
          <a:blipFill>
            <a:blip r:embed="rId11"/>
            <a:stretch>
              <a:fillRect l="0" t="0" r="0" b="0"/>
            </a:stretch>
          </a:blipFill>
        </p:spPr>
      </p:sp>
      <p:sp>
        <p:nvSpPr>
          <p:cNvPr name="Freeform 7" id="7"/>
          <p:cNvSpPr/>
          <p:nvPr/>
        </p:nvSpPr>
        <p:spPr>
          <a:xfrm flipH="false" flipV="false" rot="0">
            <a:off x="287700" y="7592100"/>
            <a:ext cx="603400" cy="603400"/>
          </a:xfrm>
          <a:custGeom>
            <a:avLst/>
            <a:gdLst/>
            <a:ahLst/>
            <a:cxnLst/>
            <a:rect r="r" b="b" t="t" l="l"/>
            <a:pathLst>
              <a:path h="603400" w="603400">
                <a:moveTo>
                  <a:pt x="0" y="0"/>
                </a:moveTo>
                <a:lnTo>
                  <a:pt x="603400" y="0"/>
                </a:lnTo>
                <a:lnTo>
                  <a:pt x="603400" y="603400"/>
                </a:lnTo>
                <a:lnTo>
                  <a:pt x="0" y="603400"/>
                </a:lnTo>
                <a:lnTo>
                  <a:pt x="0" y="0"/>
                </a:lnTo>
                <a:close/>
              </a:path>
            </a:pathLst>
          </a:custGeom>
          <a:blipFill>
            <a:blip r:embed="rId12"/>
            <a:stretch>
              <a:fillRect l="0" t="0" r="0" b="0"/>
            </a:stretch>
          </a:blipFill>
        </p:spPr>
      </p:sp>
      <p:sp>
        <p:nvSpPr>
          <p:cNvPr name="Freeform 8" id="8"/>
          <p:cNvSpPr/>
          <p:nvPr/>
        </p:nvSpPr>
        <p:spPr>
          <a:xfrm flipH="false" flipV="false" rot="0">
            <a:off x="5602750" y="9040050"/>
            <a:ext cx="1861050" cy="1861100"/>
          </a:xfrm>
          <a:custGeom>
            <a:avLst/>
            <a:gdLst/>
            <a:ahLst/>
            <a:cxnLst/>
            <a:rect r="r" b="b" t="t" l="l"/>
            <a:pathLst>
              <a:path h="1861100" w="1861050">
                <a:moveTo>
                  <a:pt x="0" y="0"/>
                </a:moveTo>
                <a:lnTo>
                  <a:pt x="1861050" y="0"/>
                </a:lnTo>
                <a:lnTo>
                  <a:pt x="1861050" y="1861100"/>
                </a:lnTo>
                <a:lnTo>
                  <a:pt x="0" y="1861100"/>
                </a:lnTo>
                <a:lnTo>
                  <a:pt x="0" y="0"/>
                </a:lnTo>
                <a:close/>
              </a:path>
            </a:pathLst>
          </a:custGeom>
          <a:blipFill>
            <a:blip r:embed="rId13"/>
            <a:stretch>
              <a:fillRect l="-1" t="0" r="-1" b="0"/>
            </a:stretch>
          </a:blipFill>
        </p:spPr>
      </p:sp>
      <p:sp>
        <p:nvSpPr>
          <p:cNvPr name="Freeform 9" id="9"/>
          <p:cNvSpPr/>
          <p:nvPr/>
        </p:nvSpPr>
        <p:spPr>
          <a:xfrm flipH="false" flipV="false" rot="0">
            <a:off x="-1284773" y="-249414"/>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0" id="10"/>
          <p:cNvGrpSpPr/>
          <p:nvPr/>
        </p:nvGrpSpPr>
        <p:grpSpPr>
          <a:xfrm rot="0">
            <a:off x="6089206" y="657800"/>
            <a:ext cx="6109588" cy="1411606"/>
            <a:chOff x="0" y="0"/>
            <a:chExt cx="8146118" cy="1882141"/>
          </a:xfrm>
        </p:grpSpPr>
        <p:sp>
          <p:nvSpPr>
            <p:cNvPr name="Freeform 11" id="11"/>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12" id="12"/>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Fuses</a:t>
              </a:r>
            </a:p>
          </p:txBody>
        </p:sp>
      </p:grpSp>
      <p:grpSp>
        <p:nvGrpSpPr>
          <p:cNvPr name="Group 13" id="13"/>
          <p:cNvGrpSpPr/>
          <p:nvPr/>
        </p:nvGrpSpPr>
        <p:grpSpPr>
          <a:xfrm rot="0">
            <a:off x="472298" y="4258200"/>
            <a:ext cx="8397159" cy="2743222"/>
            <a:chOff x="0" y="0"/>
            <a:chExt cx="2034449" cy="664623"/>
          </a:xfrm>
        </p:grpSpPr>
        <p:sp>
          <p:nvSpPr>
            <p:cNvPr name="Freeform 14" id="14"/>
            <p:cNvSpPr/>
            <p:nvPr/>
          </p:nvSpPr>
          <p:spPr>
            <a:xfrm flipH="false" flipV="false" rot="0">
              <a:off x="0" y="0"/>
              <a:ext cx="2034449" cy="664623"/>
            </a:xfrm>
            <a:custGeom>
              <a:avLst/>
              <a:gdLst/>
              <a:ahLst/>
              <a:cxnLst/>
              <a:rect r="r" b="b" t="t" l="l"/>
              <a:pathLst>
                <a:path h="664623" w="2034449">
                  <a:moveTo>
                    <a:pt x="47020" y="0"/>
                  </a:moveTo>
                  <a:lnTo>
                    <a:pt x="1987429" y="0"/>
                  </a:lnTo>
                  <a:cubicBezTo>
                    <a:pt x="2013397" y="0"/>
                    <a:pt x="2034449" y="21052"/>
                    <a:pt x="2034449" y="47020"/>
                  </a:cubicBezTo>
                  <a:lnTo>
                    <a:pt x="2034449" y="617603"/>
                  </a:lnTo>
                  <a:cubicBezTo>
                    <a:pt x="2034449" y="643571"/>
                    <a:pt x="2013397" y="664623"/>
                    <a:pt x="1987429" y="664623"/>
                  </a:cubicBezTo>
                  <a:lnTo>
                    <a:pt x="47020" y="664623"/>
                  </a:lnTo>
                  <a:cubicBezTo>
                    <a:pt x="21052" y="664623"/>
                    <a:pt x="0" y="643571"/>
                    <a:pt x="0" y="617603"/>
                  </a:cubicBezTo>
                  <a:lnTo>
                    <a:pt x="0" y="47020"/>
                  </a:lnTo>
                  <a:cubicBezTo>
                    <a:pt x="0" y="21052"/>
                    <a:pt x="21052" y="0"/>
                    <a:pt x="47020" y="0"/>
                  </a:cubicBezTo>
                  <a:close/>
                </a:path>
              </a:pathLst>
            </a:custGeom>
            <a:solidFill>
              <a:srgbClr val="9AA7B1">
                <a:alpha val="19608"/>
              </a:srgbClr>
            </a:solidFill>
          </p:spPr>
        </p:sp>
        <p:sp>
          <p:nvSpPr>
            <p:cNvPr name="TextBox 15" id="15"/>
            <p:cNvSpPr txBox="true"/>
            <p:nvPr/>
          </p:nvSpPr>
          <p:spPr>
            <a:xfrm>
              <a:off x="0" y="-38100"/>
              <a:ext cx="2034449" cy="702723"/>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9308726" y="2587551"/>
            <a:ext cx="8430993" cy="5880618"/>
          </a:xfrm>
          <a:custGeom>
            <a:avLst/>
            <a:gdLst/>
            <a:ahLst/>
            <a:cxnLst/>
            <a:rect r="r" b="b" t="t" l="l"/>
            <a:pathLst>
              <a:path h="5880618" w="8430993">
                <a:moveTo>
                  <a:pt x="0" y="0"/>
                </a:moveTo>
                <a:lnTo>
                  <a:pt x="8430993" y="0"/>
                </a:lnTo>
                <a:lnTo>
                  <a:pt x="8430993" y="5880618"/>
                </a:lnTo>
                <a:lnTo>
                  <a:pt x="0" y="5880618"/>
                </a:lnTo>
                <a:lnTo>
                  <a:pt x="0" y="0"/>
                </a:lnTo>
                <a:close/>
              </a:path>
            </a:pathLst>
          </a:custGeom>
          <a:blipFill>
            <a:blip r:embed="rId16"/>
            <a:stretch>
              <a:fillRect l="0" t="0" r="0" b="0"/>
            </a:stretch>
          </a:blipFill>
        </p:spPr>
      </p:sp>
      <p:sp>
        <p:nvSpPr>
          <p:cNvPr name="TextBox 17" id="17"/>
          <p:cNvSpPr txBox="true"/>
          <p:nvPr/>
        </p:nvSpPr>
        <p:spPr>
          <a:xfrm rot="0">
            <a:off x="472298" y="4258200"/>
            <a:ext cx="8231452" cy="2743222"/>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A fuse is a simple safety device used to protect electrical circuits from overcurrent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5116100" y="158200"/>
            <a:ext cx="4810950" cy="1357600"/>
          </a:xfrm>
          <a:custGeom>
            <a:avLst/>
            <a:gdLst/>
            <a:ahLst/>
            <a:cxnLst/>
            <a:rect r="r" b="b" t="t" l="l"/>
            <a:pathLst>
              <a:path h="1357600" w="4810950">
                <a:moveTo>
                  <a:pt x="0" y="0"/>
                </a:moveTo>
                <a:lnTo>
                  <a:pt x="4810950" y="0"/>
                </a:lnTo>
                <a:lnTo>
                  <a:pt x="4810950" y="1357600"/>
                </a:lnTo>
                <a:lnTo>
                  <a:pt x="0" y="1357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39200" y="7592100"/>
            <a:ext cx="6190100" cy="2761450"/>
          </a:xfrm>
          <a:custGeom>
            <a:avLst/>
            <a:gdLst/>
            <a:ahLst/>
            <a:cxnLst/>
            <a:rect r="r" b="b" t="t" l="l"/>
            <a:pathLst>
              <a:path h="2761450" w="6190100">
                <a:moveTo>
                  <a:pt x="0" y="0"/>
                </a:moveTo>
                <a:lnTo>
                  <a:pt x="6190100" y="0"/>
                </a:lnTo>
                <a:lnTo>
                  <a:pt x="6190100" y="2761450"/>
                </a:lnTo>
                <a:lnTo>
                  <a:pt x="0" y="2761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881649" y="8759792"/>
            <a:ext cx="1450687" cy="1101897"/>
          </a:xfrm>
          <a:custGeom>
            <a:avLst/>
            <a:gdLst/>
            <a:ahLst/>
            <a:cxnLst/>
            <a:rect r="r" b="b" t="t" l="l"/>
            <a:pathLst>
              <a:path h="1101897" w="1450687">
                <a:moveTo>
                  <a:pt x="0" y="0"/>
                </a:moveTo>
                <a:lnTo>
                  <a:pt x="1450687" y="0"/>
                </a:lnTo>
                <a:lnTo>
                  <a:pt x="1450687" y="1101897"/>
                </a:lnTo>
                <a:lnTo>
                  <a:pt x="0" y="11018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216000" y="1263950"/>
            <a:ext cx="2246950" cy="2246950"/>
          </a:xfrm>
          <a:custGeom>
            <a:avLst/>
            <a:gdLst/>
            <a:ahLst/>
            <a:cxnLst/>
            <a:rect r="r" b="b" t="t" l="l"/>
            <a:pathLst>
              <a:path h="2246950" w="2246950">
                <a:moveTo>
                  <a:pt x="0" y="0"/>
                </a:moveTo>
                <a:lnTo>
                  <a:pt x="2246950" y="0"/>
                </a:lnTo>
                <a:lnTo>
                  <a:pt x="2246950" y="2246950"/>
                </a:lnTo>
                <a:lnTo>
                  <a:pt x="0" y="2246950"/>
                </a:lnTo>
                <a:lnTo>
                  <a:pt x="0" y="0"/>
                </a:lnTo>
                <a:close/>
              </a:path>
            </a:pathLst>
          </a:custGeom>
          <a:blipFill>
            <a:blip r:embed="rId9"/>
            <a:stretch>
              <a:fillRect l="0" t="0" r="0" b="0"/>
            </a:stretch>
          </a:blipFill>
        </p:spPr>
      </p:sp>
      <p:sp>
        <p:nvSpPr>
          <p:cNvPr name="Freeform 6" id="6"/>
          <p:cNvSpPr/>
          <p:nvPr/>
        </p:nvSpPr>
        <p:spPr>
          <a:xfrm flipH="false" flipV="false" rot="0">
            <a:off x="287700" y="7592100"/>
            <a:ext cx="603400" cy="603400"/>
          </a:xfrm>
          <a:custGeom>
            <a:avLst/>
            <a:gdLst/>
            <a:ahLst/>
            <a:cxnLst/>
            <a:rect r="r" b="b" t="t" l="l"/>
            <a:pathLst>
              <a:path h="603400" w="603400">
                <a:moveTo>
                  <a:pt x="0" y="0"/>
                </a:moveTo>
                <a:lnTo>
                  <a:pt x="603400" y="0"/>
                </a:lnTo>
                <a:lnTo>
                  <a:pt x="603400" y="603400"/>
                </a:lnTo>
                <a:lnTo>
                  <a:pt x="0" y="603400"/>
                </a:lnTo>
                <a:lnTo>
                  <a:pt x="0" y="0"/>
                </a:lnTo>
                <a:close/>
              </a:path>
            </a:pathLst>
          </a:custGeom>
          <a:blipFill>
            <a:blip r:embed="rId10"/>
            <a:stretch>
              <a:fillRect l="0" t="0" r="0" b="0"/>
            </a:stretch>
          </a:blipFill>
        </p:spPr>
      </p:sp>
      <p:sp>
        <p:nvSpPr>
          <p:cNvPr name="Freeform 7" id="7"/>
          <p:cNvSpPr/>
          <p:nvPr/>
        </p:nvSpPr>
        <p:spPr>
          <a:xfrm flipH="false" flipV="false" rot="0">
            <a:off x="-1284773" y="-249414"/>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6089206" y="657800"/>
            <a:ext cx="6109588" cy="1411606"/>
            <a:chOff x="0" y="0"/>
            <a:chExt cx="8146118" cy="1882141"/>
          </a:xfrm>
        </p:grpSpPr>
        <p:sp>
          <p:nvSpPr>
            <p:cNvPr name="Freeform 9" id="9"/>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10" id="10"/>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Types of Fuses</a:t>
              </a:r>
            </a:p>
          </p:txBody>
        </p:sp>
      </p:grpSp>
      <p:sp>
        <p:nvSpPr>
          <p:cNvPr name="Freeform 11" id="11"/>
          <p:cNvSpPr/>
          <p:nvPr/>
        </p:nvSpPr>
        <p:spPr>
          <a:xfrm flipH="false" flipV="false" rot="0">
            <a:off x="2933251" y="2284326"/>
            <a:ext cx="12421499" cy="6688499"/>
          </a:xfrm>
          <a:custGeom>
            <a:avLst/>
            <a:gdLst/>
            <a:ahLst/>
            <a:cxnLst/>
            <a:rect r="r" b="b" t="t" l="l"/>
            <a:pathLst>
              <a:path h="6688499" w="12421499">
                <a:moveTo>
                  <a:pt x="0" y="0"/>
                </a:moveTo>
                <a:lnTo>
                  <a:pt x="12421498" y="0"/>
                </a:lnTo>
                <a:lnTo>
                  <a:pt x="12421498" y="6688499"/>
                </a:lnTo>
                <a:lnTo>
                  <a:pt x="0" y="6688499"/>
                </a:lnTo>
                <a:lnTo>
                  <a:pt x="0" y="0"/>
                </a:lnTo>
                <a:close/>
              </a:path>
            </a:pathLst>
          </a:custGeom>
          <a:blipFill>
            <a:blip r:embed="rId13"/>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5116100" y="158200"/>
            <a:ext cx="4810950" cy="1357600"/>
          </a:xfrm>
          <a:custGeom>
            <a:avLst/>
            <a:gdLst/>
            <a:ahLst/>
            <a:cxnLst/>
            <a:rect r="r" b="b" t="t" l="l"/>
            <a:pathLst>
              <a:path h="1357600" w="4810950">
                <a:moveTo>
                  <a:pt x="0" y="0"/>
                </a:moveTo>
                <a:lnTo>
                  <a:pt x="4810950" y="0"/>
                </a:lnTo>
                <a:lnTo>
                  <a:pt x="4810950" y="1357600"/>
                </a:lnTo>
                <a:lnTo>
                  <a:pt x="0" y="1357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439200" y="7592100"/>
            <a:ext cx="6190100" cy="2761450"/>
          </a:xfrm>
          <a:custGeom>
            <a:avLst/>
            <a:gdLst/>
            <a:ahLst/>
            <a:cxnLst/>
            <a:rect r="r" b="b" t="t" l="l"/>
            <a:pathLst>
              <a:path h="2761450" w="6190100">
                <a:moveTo>
                  <a:pt x="0" y="0"/>
                </a:moveTo>
                <a:lnTo>
                  <a:pt x="6190100" y="0"/>
                </a:lnTo>
                <a:lnTo>
                  <a:pt x="6190100" y="2761450"/>
                </a:lnTo>
                <a:lnTo>
                  <a:pt x="0" y="2761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7216000" y="1263950"/>
            <a:ext cx="2246950" cy="2246950"/>
          </a:xfrm>
          <a:custGeom>
            <a:avLst/>
            <a:gdLst/>
            <a:ahLst/>
            <a:cxnLst/>
            <a:rect r="r" b="b" t="t" l="l"/>
            <a:pathLst>
              <a:path h="2246950" w="2246950">
                <a:moveTo>
                  <a:pt x="0" y="0"/>
                </a:moveTo>
                <a:lnTo>
                  <a:pt x="2246950" y="0"/>
                </a:lnTo>
                <a:lnTo>
                  <a:pt x="2246950" y="2246950"/>
                </a:lnTo>
                <a:lnTo>
                  <a:pt x="0" y="2246950"/>
                </a:lnTo>
                <a:lnTo>
                  <a:pt x="0" y="0"/>
                </a:lnTo>
                <a:close/>
              </a:path>
            </a:pathLst>
          </a:custGeom>
          <a:blipFill>
            <a:blip r:embed="rId7"/>
            <a:stretch>
              <a:fillRect l="0" t="0" r="0" b="0"/>
            </a:stretch>
          </a:blipFill>
        </p:spPr>
      </p:sp>
      <p:sp>
        <p:nvSpPr>
          <p:cNvPr name="Freeform 5" id="5"/>
          <p:cNvSpPr/>
          <p:nvPr/>
        </p:nvSpPr>
        <p:spPr>
          <a:xfrm flipH="false" flipV="false" rot="0">
            <a:off x="287700" y="7592100"/>
            <a:ext cx="603400" cy="603400"/>
          </a:xfrm>
          <a:custGeom>
            <a:avLst/>
            <a:gdLst/>
            <a:ahLst/>
            <a:cxnLst/>
            <a:rect r="r" b="b" t="t" l="l"/>
            <a:pathLst>
              <a:path h="603400" w="603400">
                <a:moveTo>
                  <a:pt x="0" y="0"/>
                </a:moveTo>
                <a:lnTo>
                  <a:pt x="603400" y="0"/>
                </a:lnTo>
                <a:lnTo>
                  <a:pt x="603400" y="603400"/>
                </a:lnTo>
                <a:lnTo>
                  <a:pt x="0" y="603400"/>
                </a:lnTo>
                <a:lnTo>
                  <a:pt x="0" y="0"/>
                </a:lnTo>
                <a:close/>
              </a:path>
            </a:pathLst>
          </a:custGeom>
          <a:blipFill>
            <a:blip r:embed="rId8"/>
            <a:stretch>
              <a:fillRect l="0" t="0" r="0" b="0"/>
            </a:stretch>
          </a:blipFill>
        </p:spPr>
      </p:sp>
      <p:sp>
        <p:nvSpPr>
          <p:cNvPr name="Freeform 6" id="6"/>
          <p:cNvSpPr/>
          <p:nvPr/>
        </p:nvSpPr>
        <p:spPr>
          <a:xfrm flipH="false" flipV="false" rot="0">
            <a:off x="-1284773" y="-249414"/>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3860673" y="658643"/>
            <a:ext cx="10845195" cy="1411606"/>
            <a:chOff x="0" y="0"/>
            <a:chExt cx="14460260" cy="1882141"/>
          </a:xfrm>
        </p:grpSpPr>
        <p:sp>
          <p:nvSpPr>
            <p:cNvPr name="Freeform 8" id="8"/>
            <p:cNvSpPr/>
            <p:nvPr/>
          </p:nvSpPr>
          <p:spPr>
            <a:xfrm flipH="false" flipV="false" rot="0">
              <a:off x="0" y="0"/>
              <a:ext cx="14460260" cy="1882141"/>
            </a:xfrm>
            <a:custGeom>
              <a:avLst/>
              <a:gdLst/>
              <a:ahLst/>
              <a:cxnLst/>
              <a:rect r="r" b="b" t="t" l="l"/>
              <a:pathLst>
                <a:path h="1882141" w="14460260">
                  <a:moveTo>
                    <a:pt x="0" y="0"/>
                  </a:moveTo>
                  <a:lnTo>
                    <a:pt x="14460260" y="0"/>
                  </a:lnTo>
                  <a:lnTo>
                    <a:pt x="14460260" y="1882141"/>
                  </a:lnTo>
                  <a:lnTo>
                    <a:pt x="0" y="1882141"/>
                  </a:lnTo>
                  <a:close/>
                </a:path>
              </a:pathLst>
            </a:custGeom>
            <a:solidFill>
              <a:srgbClr val="000000">
                <a:alpha val="0"/>
              </a:srgbClr>
            </a:solidFill>
          </p:spPr>
        </p:sp>
        <p:sp>
          <p:nvSpPr>
            <p:cNvPr name="TextBox 9" id="9"/>
            <p:cNvSpPr txBox="true"/>
            <p:nvPr/>
          </p:nvSpPr>
          <p:spPr>
            <a:xfrm>
              <a:off x="0" y="0"/>
              <a:ext cx="14460260"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how to compute Fuses size ?</a:t>
              </a:r>
            </a:p>
          </p:txBody>
        </p:sp>
      </p:grpSp>
      <p:grpSp>
        <p:nvGrpSpPr>
          <p:cNvPr name="Group 10" id="10"/>
          <p:cNvGrpSpPr/>
          <p:nvPr/>
        </p:nvGrpSpPr>
        <p:grpSpPr>
          <a:xfrm rot="0">
            <a:off x="1028700" y="4220498"/>
            <a:ext cx="7854351" cy="1986138"/>
            <a:chOff x="0" y="0"/>
            <a:chExt cx="1902938" cy="481198"/>
          </a:xfrm>
        </p:grpSpPr>
        <p:sp>
          <p:nvSpPr>
            <p:cNvPr name="Freeform 11" id="11"/>
            <p:cNvSpPr/>
            <p:nvPr/>
          </p:nvSpPr>
          <p:spPr>
            <a:xfrm flipH="false" flipV="false" rot="0">
              <a:off x="0" y="0"/>
              <a:ext cx="1902938" cy="481198"/>
            </a:xfrm>
            <a:custGeom>
              <a:avLst/>
              <a:gdLst/>
              <a:ahLst/>
              <a:cxnLst/>
              <a:rect r="r" b="b" t="t" l="l"/>
              <a:pathLst>
                <a:path h="481198" w="1902938">
                  <a:moveTo>
                    <a:pt x="50270" y="0"/>
                  </a:moveTo>
                  <a:lnTo>
                    <a:pt x="1852669" y="0"/>
                  </a:lnTo>
                  <a:cubicBezTo>
                    <a:pt x="1880432" y="0"/>
                    <a:pt x="1902938" y="22507"/>
                    <a:pt x="1902938" y="50270"/>
                  </a:cubicBezTo>
                  <a:lnTo>
                    <a:pt x="1902938" y="430928"/>
                  </a:lnTo>
                  <a:cubicBezTo>
                    <a:pt x="1902938" y="444261"/>
                    <a:pt x="1897642" y="457047"/>
                    <a:pt x="1888215" y="466474"/>
                  </a:cubicBezTo>
                  <a:cubicBezTo>
                    <a:pt x="1878787" y="475902"/>
                    <a:pt x="1866001" y="481198"/>
                    <a:pt x="1852669" y="481198"/>
                  </a:cubicBezTo>
                  <a:lnTo>
                    <a:pt x="50270" y="481198"/>
                  </a:lnTo>
                  <a:cubicBezTo>
                    <a:pt x="36938" y="481198"/>
                    <a:pt x="24151" y="475902"/>
                    <a:pt x="14724" y="466474"/>
                  </a:cubicBezTo>
                  <a:cubicBezTo>
                    <a:pt x="5296" y="457047"/>
                    <a:pt x="0" y="444261"/>
                    <a:pt x="0" y="430928"/>
                  </a:cubicBezTo>
                  <a:lnTo>
                    <a:pt x="0" y="50270"/>
                  </a:lnTo>
                  <a:cubicBezTo>
                    <a:pt x="0" y="36938"/>
                    <a:pt x="5296" y="24151"/>
                    <a:pt x="14724" y="14724"/>
                  </a:cubicBezTo>
                  <a:cubicBezTo>
                    <a:pt x="24151" y="5296"/>
                    <a:pt x="36938" y="0"/>
                    <a:pt x="50270" y="0"/>
                  </a:cubicBezTo>
                  <a:close/>
                </a:path>
              </a:pathLst>
            </a:custGeom>
            <a:solidFill>
              <a:srgbClr val="9AA7B1">
                <a:alpha val="19608"/>
              </a:srgbClr>
            </a:solidFill>
          </p:spPr>
        </p:sp>
        <p:sp>
          <p:nvSpPr>
            <p:cNvPr name="TextBox 12" id="12"/>
            <p:cNvSpPr txBox="true"/>
            <p:nvPr/>
          </p:nvSpPr>
          <p:spPr>
            <a:xfrm>
              <a:off x="0" y="-38100"/>
              <a:ext cx="1902938" cy="51929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87950" y="6799660"/>
            <a:ext cx="7595101" cy="1497417"/>
            <a:chOff x="0" y="0"/>
            <a:chExt cx="1840128" cy="362792"/>
          </a:xfrm>
        </p:grpSpPr>
        <p:sp>
          <p:nvSpPr>
            <p:cNvPr name="Freeform 14" id="14"/>
            <p:cNvSpPr/>
            <p:nvPr/>
          </p:nvSpPr>
          <p:spPr>
            <a:xfrm flipH="false" flipV="false" rot="0">
              <a:off x="0" y="0"/>
              <a:ext cx="1840128" cy="362792"/>
            </a:xfrm>
            <a:custGeom>
              <a:avLst/>
              <a:gdLst/>
              <a:ahLst/>
              <a:cxnLst/>
              <a:rect r="r" b="b" t="t" l="l"/>
              <a:pathLst>
                <a:path h="362792" w="1840128">
                  <a:moveTo>
                    <a:pt x="51986" y="0"/>
                  </a:moveTo>
                  <a:lnTo>
                    <a:pt x="1788142" y="0"/>
                  </a:lnTo>
                  <a:cubicBezTo>
                    <a:pt x="1816853" y="0"/>
                    <a:pt x="1840128" y="23275"/>
                    <a:pt x="1840128" y="51986"/>
                  </a:cubicBezTo>
                  <a:lnTo>
                    <a:pt x="1840128" y="310806"/>
                  </a:lnTo>
                  <a:cubicBezTo>
                    <a:pt x="1840128" y="339517"/>
                    <a:pt x="1816853" y="362792"/>
                    <a:pt x="1788142" y="362792"/>
                  </a:cubicBezTo>
                  <a:lnTo>
                    <a:pt x="51986" y="362792"/>
                  </a:lnTo>
                  <a:cubicBezTo>
                    <a:pt x="23275" y="362792"/>
                    <a:pt x="0" y="339517"/>
                    <a:pt x="0" y="310806"/>
                  </a:cubicBezTo>
                  <a:lnTo>
                    <a:pt x="0" y="51986"/>
                  </a:lnTo>
                  <a:cubicBezTo>
                    <a:pt x="0" y="23275"/>
                    <a:pt x="23275" y="0"/>
                    <a:pt x="51986" y="0"/>
                  </a:cubicBezTo>
                  <a:close/>
                </a:path>
              </a:pathLst>
            </a:custGeom>
            <a:solidFill>
              <a:srgbClr val="9AA7B1">
                <a:alpha val="19608"/>
              </a:srgbClr>
            </a:solidFill>
          </p:spPr>
        </p:sp>
        <p:sp>
          <p:nvSpPr>
            <p:cNvPr name="TextBox 15" id="15"/>
            <p:cNvSpPr txBox="true"/>
            <p:nvPr/>
          </p:nvSpPr>
          <p:spPr>
            <a:xfrm>
              <a:off x="0" y="-38100"/>
              <a:ext cx="1840128" cy="400892"/>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1122440" y="2900883"/>
            <a:ext cx="6903192" cy="6139167"/>
          </a:xfrm>
          <a:custGeom>
            <a:avLst/>
            <a:gdLst/>
            <a:ahLst/>
            <a:cxnLst/>
            <a:rect r="r" b="b" t="t" l="l"/>
            <a:pathLst>
              <a:path h="6139167" w="6903192">
                <a:moveTo>
                  <a:pt x="0" y="0"/>
                </a:moveTo>
                <a:lnTo>
                  <a:pt x="6903192" y="0"/>
                </a:lnTo>
                <a:lnTo>
                  <a:pt x="6903192" y="6139167"/>
                </a:lnTo>
                <a:lnTo>
                  <a:pt x="0" y="6139167"/>
                </a:lnTo>
                <a:lnTo>
                  <a:pt x="0" y="0"/>
                </a:lnTo>
                <a:close/>
              </a:path>
            </a:pathLst>
          </a:custGeom>
          <a:blipFill>
            <a:blip r:embed="rId11"/>
            <a:stretch>
              <a:fillRect l="0" t="0" r="0" b="0"/>
            </a:stretch>
          </a:blipFill>
        </p:spPr>
      </p:sp>
      <p:sp>
        <p:nvSpPr>
          <p:cNvPr name="TextBox 17" id="17"/>
          <p:cNvSpPr txBox="true"/>
          <p:nvPr/>
        </p:nvSpPr>
        <p:spPr>
          <a:xfrm rot="0">
            <a:off x="1176880" y="4408321"/>
            <a:ext cx="7557990" cy="1562145"/>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a:ea typeface="Canva Sans"/>
                <a:cs typeface="Canva Sans"/>
                <a:sym typeface="Canva Sans"/>
              </a:rPr>
              <a:t>Fuse Size (A) = Current (A) × Safety Factor</a:t>
            </a:r>
          </a:p>
        </p:txBody>
      </p:sp>
      <p:sp>
        <p:nvSpPr>
          <p:cNvPr name="TextBox 18" id="18"/>
          <p:cNvSpPr txBox="true"/>
          <p:nvPr/>
        </p:nvSpPr>
        <p:spPr>
          <a:xfrm rot="0">
            <a:off x="2412576" y="6723460"/>
            <a:ext cx="5723070" cy="1562145"/>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a:ea typeface="Canva Sans"/>
                <a:cs typeface="Canva Sans"/>
                <a:sym typeface="Canva Sans"/>
              </a:rPr>
              <a:t>Safety Factor ⟶ 1.25 :  2</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7"/>
            <a:stretch>
              <a:fillRect l="0" t="0" r="0" b="0"/>
            </a:stretch>
          </a:blipFill>
        </p:spPr>
      </p:sp>
      <p:sp>
        <p:nvSpPr>
          <p:cNvPr name="Freeform 5" id="5"/>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8"/>
            <a:stretch>
              <a:fillRect l="0" t="0" r="0" b="0"/>
            </a:stretch>
          </a:blipFill>
        </p:spPr>
      </p:sp>
      <p:sp>
        <p:nvSpPr>
          <p:cNvPr name="TextBox 6" id="6"/>
          <p:cNvSpPr txBox="true"/>
          <p:nvPr/>
        </p:nvSpPr>
        <p:spPr>
          <a:xfrm rot="0">
            <a:off x="1028700" y="2816127"/>
            <a:ext cx="10837069" cy="762023"/>
          </a:xfrm>
          <a:prstGeom prst="rect">
            <a:avLst/>
          </a:prstGeom>
        </p:spPr>
        <p:txBody>
          <a:bodyPr anchor="t" rtlCol="false" tIns="0" lIns="0" bIns="0" rIns="0">
            <a:spAutoFit/>
          </a:bodyPr>
          <a:lstStyle/>
          <a:p>
            <a:pPr algn="l">
              <a:lnSpc>
                <a:spcPts val="6299"/>
              </a:lnSpc>
              <a:spcBef>
                <a:spcPct val="0"/>
              </a:spcBef>
            </a:pPr>
            <a:r>
              <a:rPr lang="en-US" sz="4500">
                <a:solidFill>
                  <a:srgbClr val="FFFFFF"/>
                </a:solidFill>
                <a:latin typeface="Canva Sans"/>
                <a:ea typeface="Canva Sans"/>
                <a:cs typeface="Canva Sans"/>
                <a:sym typeface="Canva Sans"/>
              </a:rPr>
              <a:t>Total Power Consumption = 623 watt</a:t>
            </a:r>
          </a:p>
        </p:txBody>
      </p:sp>
      <p:sp>
        <p:nvSpPr>
          <p:cNvPr name="TextBox 7" id="7"/>
          <p:cNvSpPr txBox="true"/>
          <p:nvPr/>
        </p:nvSpPr>
        <p:spPr>
          <a:xfrm rot="0">
            <a:off x="1028700" y="4324872"/>
            <a:ext cx="16132440" cy="762023"/>
          </a:xfrm>
          <a:prstGeom prst="rect">
            <a:avLst/>
          </a:prstGeom>
        </p:spPr>
        <p:txBody>
          <a:bodyPr anchor="t" rtlCol="false" tIns="0" lIns="0" bIns="0" rIns="0">
            <a:spAutoFit/>
          </a:bodyPr>
          <a:lstStyle/>
          <a:p>
            <a:pPr algn="l">
              <a:lnSpc>
                <a:spcPts val="6299"/>
              </a:lnSpc>
              <a:spcBef>
                <a:spcPct val="0"/>
              </a:spcBef>
            </a:pPr>
            <a:r>
              <a:rPr lang="en-US" sz="4500">
                <a:solidFill>
                  <a:srgbClr val="FFFFFF"/>
                </a:solidFill>
                <a:latin typeface="Canva Sans"/>
                <a:ea typeface="Canva Sans"/>
                <a:cs typeface="Canva Sans"/>
                <a:sym typeface="Canva Sans"/>
              </a:rPr>
              <a:t>Current drawn from Power Supply = 623 / 48 = 12.979 Amp</a:t>
            </a:r>
          </a:p>
        </p:txBody>
      </p:sp>
      <p:sp>
        <p:nvSpPr>
          <p:cNvPr name="TextBox 8" id="8"/>
          <p:cNvSpPr txBox="true"/>
          <p:nvPr/>
        </p:nvSpPr>
        <p:spPr>
          <a:xfrm rot="0">
            <a:off x="1028700" y="5920386"/>
            <a:ext cx="13549143" cy="762023"/>
          </a:xfrm>
          <a:prstGeom prst="rect">
            <a:avLst/>
          </a:prstGeom>
        </p:spPr>
        <p:txBody>
          <a:bodyPr anchor="t" rtlCol="false" tIns="0" lIns="0" bIns="0" rIns="0">
            <a:spAutoFit/>
          </a:bodyPr>
          <a:lstStyle/>
          <a:p>
            <a:pPr algn="l">
              <a:lnSpc>
                <a:spcPts val="6299"/>
              </a:lnSpc>
              <a:spcBef>
                <a:spcPct val="0"/>
              </a:spcBef>
            </a:pPr>
            <a:r>
              <a:rPr lang="en-US" sz="4500">
                <a:solidFill>
                  <a:srgbClr val="FFFFFF"/>
                </a:solidFill>
                <a:latin typeface="Canva Sans"/>
                <a:ea typeface="Canva Sans"/>
                <a:cs typeface="Canva Sans"/>
                <a:sym typeface="Canva Sans"/>
              </a:rPr>
              <a:t>Fuser value = 1.5 × 12.979 = 19.468 Amp ≈ 20 Amp </a:t>
            </a:r>
          </a:p>
        </p:txBody>
      </p:sp>
      <p:grpSp>
        <p:nvGrpSpPr>
          <p:cNvPr name="Group 9" id="9"/>
          <p:cNvGrpSpPr/>
          <p:nvPr/>
        </p:nvGrpSpPr>
        <p:grpSpPr>
          <a:xfrm rot="0">
            <a:off x="6089206" y="657800"/>
            <a:ext cx="6109588" cy="1411606"/>
            <a:chOff x="0" y="0"/>
            <a:chExt cx="8146118" cy="1882141"/>
          </a:xfrm>
        </p:grpSpPr>
        <p:sp>
          <p:nvSpPr>
            <p:cNvPr name="Freeform 10" id="10"/>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11" id="11"/>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Fuses</a:t>
              </a:r>
            </a:p>
          </p:txBody>
        </p:sp>
      </p:grpSp>
      <p:sp>
        <p:nvSpPr>
          <p:cNvPr name="Freeform 12" id="12"/>
          <p:cNvSpPr/>
          <p:nvPr/>
        </p:nvSpPr>
        <p:spPr>
          <a:xfrm flipH="false" flipV="false" rot="0">
            <a:off x="-439200" y="7592100"/>
            <a:ext cx="6190100" cy="2761450"/>
          </a:xfrm>
          <a:custGeom>
            <a:avLst/>
            <a:gdLst/>
            <a:ahLst/>
            <a:cxnLst/>
            <a:rect r="r" b="b" t="t" l="l"/>
            <a:pathLst>
              <a:path h="2761450" w="6190100">
                <a:moveTo>
                  <a:pt x="0" y="0"/>
                </a:moveTo>
                <a:lnTo>
                  <a:pt x="6190100" y="0"/>
                </a:lnTo>
                <a:lnTo>
                  <a:pt x="6190100" y="2761450"/>
                </a:lnTo>
                <a:lnTo>
                  <a:pt x="0" y="2761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87700" y="7592100"/>
            <a:ext cx="603400" cy="603400"/>
          </a:xfrm>
          <a:custGeom>
            <a:avLst/>
            <a:gdLst/>
            <a:ahLst/>
            <a:cxnLst/>
            <a:rect r="r" b="b" t="t" l="l"/>
            <a:pathLst>
              <a:path h="603400" w="603400">
                <a:moveTo>
                  <a:pt x="0" y="0"/>
                </a:moveTo>
                <a:lnTo>
                  <a:pt x="603400" y="0"/>
                </a:lnTo>
                <a:lnTo>
                  <a:pt x="603400" y="603400"/>
                </a:lnTo>
                <a:lnTo>
                  <a:pt x="0" y="603400"/>
                </a:lnTo>
                <a:lnTo>
                  <a:pt x="0" y="0"/>
                </a:lnTo>
                <a:close/>
              </a:path>
            </a:pathLst>
          </a:custGeom>
          <a:blipFill>
            <a:blip r:embed="rId11"/>
            <a:stretch>
              <a:fillRect l="0" t="0" r="0" b="0"/>
            </a:stretch>
          </a:blipFill>
        </p:spPr>
      </p:sp>
      <p:sp>
        <p:nvSpPr>
          <p:cNvPr name="Freeform 14" id="14"/>
          <p:cNvSpPr/>
          <p:nvPr/>
        </p:nvSpPr>
        <p:spPr>
          <a:xfrm flipH="false" flipV="false" rot="0">
            <a:off x="5602750" y="9040050"/>
            <a:ext cx="1861050" cy="1861100"/>
          </a:xfrm>
          <a:custGeom>
            <a:avLst/>
            <a:gdLst/>
            <a:ahLst/>
            <a:cxnLst/>
            <a:rect r="r" b="b" t="t" l="l"/>
            <a:pathLst>
              <a:path h="1861100" w="1861050">
                <a:moveTo>
                  <a:pt x="0" y="0"/>
                </a:moveTo>
                <a:lnTo>
                  <a:pt x="1861050" y="0"/>
                </a:lnTo>
                <a:lnTo>
                  <a:pt x="1861050" y="1861100"/>
                </a:lnTo>
                <a:lnTo>
                  <a:pt x="0" y="1861100"/>
                </a:lnTo>
                <a:lnTo>
                  <a:pt x="0" y="0"/>
                </a:lnTo>
                <a:close/>
              </a:path>
            </a:pathLst>
          </a:custGeom>
          <a:blipFill>
            <a:blip r:embed="rId12"/>
            <a:stretch>
              <a:fillRect l="-1" t="0" r="-1"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7218349" y="4167661"/>
            <a:ext cx="3851302" cy="1951617"/>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BMS</a:t>
            </a:r>
          </a:p>
        </p:txBody>
      </p:sp>
      <p:sp>
        <p:nvSpPr>
          <p:cNvPr name="TextBox 7" id="7"/>
          <p:cNvSpPr txBox="true"/>
          <p:nvPr/>
        </p:nvSpPr>
        <p:spPr>
          <a:xfrm rot="0">
            <a:off x="3936438" y="6248590"/>
            <a:ext cx="10415125" cy="847688"/>
          </a:xfrm>
          <a:prstGeom prst="rect">
            <a:avLst/>
          </a:prstGeom>
        </p:spPr>
        <p:txBody>
          <a:bodyPr anchor="t" rtlCol="false" tIns="0" lIns="0" bIns="0" rIns="0">
            <a:spAutoFit/>
          </a:bodyPr>
          <a:lstStyle/>
          <a:p>
            <a:pPr algn="ctr">
              <a:lnSpc>
                <a:spcPts val="6674"/>
              </a:lnSpc>
              <a:spcBef>
                <a:spcPct val="0"/>
              </a:spcBef>
            </a:pPr>
            <a:r>
              <a:rPr lang="en-US" sz="5561">
                <a:solidFill>
                  <a:srgbClr val="FFFEF7"/>
                </a:solidFill>
                <a:latin typeface="Montserrat"/>
                <a:ea typeface="Montserrat"/>
                <a:cs typeface="Montserrat"/>
                <a:sym typeface="Montserrat"/>
              </a:rPr>
              <a:t>Battery Management System</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089206" y="657800"/>
            <a:ext cx="6109588" cy="1411606"/>
            <a:chOff x="0" y="0"/>
            <a:chExt cx="8146118" cy="1882141"/>
          </a:xfrm>
        </p:grpSpPr>
        <p:sp>
          <p:nvSpPr>
            <p:cNvPr name="Freeform 8" id="8"/>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9" id="9"/>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grpSp>
        <p:nvGrpSpPr>
          <p:cNvPr name="Group 10" id="10"/>
          <p:cNvGrpSpPr/>
          <p:nvPr/>
        </p:nvGrpSpPr>
        <p:grpSpPr>
          <a:xfrm rot="0">
            <a:off x="3331708" y="3107045"/>
            <a:ext cx="11624583" cy="3466396"/>
            <a:chOff x="0" y="0"/>
            <a:chExt cx="3061619" cy="912960"/>
          </a:xfrm>
        </p:grpSpPr>
        <p:sp>
          <p:nvSpPr>
            <p:cNvPr name="Freeform 11" id="11"/>
            <p:cNvSpPr/>
            <p:nvPr/>
          </p:nvSpPr>
          <p:spPr>
            <a:xfrm flipH="false" flipV="false" rot="0">
              <a:off x="0" y="0"/>
              <a:ext cx="3061619" cy="912960"/>
            </a:xfrm>
            <a:custGeom>
              <a:avLst/>
              <a:gdLst/>
              <a:ahLst/>
              <a:cxnLst/>
              <a:rect r="r" b="b" t="t" l="l"/>
              <a:pathLst>
                <a:path h="912960" w="3061619">
                  <a:moveTo>
                    <a:pt x="33966" y="0"/>
                  </a:moveTo>
                  <a:lnTo>
                    <a:pt x="3027653" y="0"/>
                  </a:lnTo>
                  <a:cubicBezTo>
                    <a:pt x="3046412" y="0"/>
                    <a:pt x="3061619" y="15207"/>
                    <a:pt x="3061619" y="33966"/>
                  </a:cubicBezTo>
                  <a:lnTo>
                    <a:pt x="3061619" y="878995"/>
                  </a:lnTo>
                  <a:cubicBezTo>
                    <a:pt x="3061619" y="888003"/>
                    <a:pt x="3058040" y="896642"/>
                    <a:pt x="3051670" y="903012"/>
                  </a:cubicBezTo>
                  <a:cubicBezTo>
                    <a:pt x="3045300" y="909382"/>
                    <a:pt x="3036661" y="912960"/>
                    <a:pt x="3027653" y="912960"/>
                  </a:cubicBezTo>
                  <a:lnTo>
                    <a:pt x="33966" y="912960"/>
                  </a:lnTo>
                  <a:cubicBezTo>
                    <a:pt x="15207" y="912960"/>
                    <a:pt x="0" y="897753"/>
                    <a:pt x="0" y="878995"/>
                  </a:cubicBezTo>
                  <a:lnTo>
                    <a:pt x="0" y="33966"/>
                  </a:lnTo>
                  <a:cubicBezTo>
                    <a:pt x="0" y="15207"/>
                    <a:pt x="15207" y="0"/>
                    <a:pt x="33966" y="0"/>
                  </a:cubicBezTo>
                  <a:close/>
                </a:path>
              </a:pathLst>
            </a:custGeom>
            <a:solidFill>
              <a:srgbClr val="9AA7B1">
                <a:alpha val="19608"/>
              </a:srgbClr>
            </a:solidFill>
          </p:spPr>
        </p:sp>
        <p:sp>
          <p:nvSpPr>
            <p:cNvPr name="TextBox 12" id="12"/>
            <p:cNvSpPr txBox="true"/>
            <p:nvPr/>
          </p:nvSpPr>
          <p:spPr>
            <a:xfrm>
              <a:off x="0" y="-38100"/>
              <a:ext cx="3061619" cy="95106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651873" y="3221370"/>
            <a:ext cx="10984254" cy="3237747"/>
            <a:chOff x="0" y="0"/>
            <a:chExt cx="12876341" cy="3795463"/>
          </a:xfrm>
        </p:grpSpPr>
        <p:sp>
          <p:nvSpPr>
            <p:cNvPr name="Freeform 14" id="14"/>
            <p:cNvSpPr/>
            <p:nvPr/>
          </p:nvSpPr>
          <p:spPr>
            <a:xfrm flipH="false" flipV="false" rot="0">
              <a:off x="0" y="0"/>
              <a:ext cx="12876341" cy="3795463"/>
            </a:xfrm>
            <a:custGeom>
              <a:avLst/>
              <a:gdLst/>
              <a:ahLst/>
              <a:cxnLst/>
              <a:rect r="r" b="b" t="t" l="l"/>
              <a:pathLst>
                <a:path h="3795463" w="12876341">
                  <a:moveTo>
                    <a:pt x="0" y="0"/>
                  </a:moveTo>
                  <a:lnTo>
                    <a:pt x="12876341" y="0"/>
                  </a:lnTo>
                  <a:lnTo>
                    <a:pt x="12876341" y="3795463"/>
                  </a:lnTo>
                  <a:lnTo>
                    <a:pt x="0" y="3795463"/>
                  </a:lnTo>
                  <a:close/>
                </a:path>
              </a:pathLst>
            </a:custGeom>
            <a:solidFill>
              <a:srgbClr val="000000">
                <a:alpha val="0"/>
              </a:srgbClr>
            </a:solidFill>
          </p:spPr>
        </p:sp>
        <p:sp>
          <p:nvSpPr>
            <p:cNvPr name="TextBox 15" id="15"/>
            <p:cNvSpPr txBox="true"/>
            <p:nvPr/>
          </p:nvSpPr>
          <p:spPr>
            <a:xfrm>
              <a:off x="0" y="-76200"/>
              <a:ext cx="12876341" cy="3871663"/>
            </a:xfrm>
            <a:prstGeom prst="rect">
              <a:avLst/>
            </a:prstGeom>
          </p:spPr>
          <p:txBody>
            <a:bodyPr anchor="t" rtlCol="false" tIns="0" lIns="0" bIns="0" rIns="0"/>
            <a:lstStyle/>
            <a:p>
              <a:pPr algn="ctr">
                <a:lnSpc>
                  <a:spcPts val="6209"/>
                </a:lnSpc>
              </a:pPr>
              <a:r>
                <a:rPr lang="en-US" sz="4500">
                  <a:solidFill>
                    <a:srgbClr val="FFFFFF"/>
                  </a:solidFill>
                  <a:latin typeface="Montserrat"/>
                  <a:ea typeface="Montserrat"/>
                  <a:cs typeface="Montserrat"/>
                  <a:sym typeface="Montserrat"/>
                </a:rPr>
                <a:t>BMS is an electronic system that monitors and controls the chargeable batteries in order to operate safly and efficiently</a:t>
              </a:r>
            </a:p>
          </p:txBody>
        </p:sp>
      </p:grpSp>
      <p:sp>
        <p:nvSpPr>
          <p:cNvPr name="Freeform 16" id="16"/>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7" id="17"/>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0897970" y="-2180546"/>
            <a:ext cx="3808534" cy="3349242"/>
          </a:xfrm>
          <a:custGeom>
            <a:avLst/>
            <a:gdLst/>
            <a:ahLst/>
            <a:cxnLst/>
            <a:rect r="r" b="b" t="t" l="l"/>
            <a:pathLst>
              <a:path h="3349242" w="3808534">
                <a:moveTo>
                  <a:pt x="0" y="0"/>
                </a:moveTo>
                <a:lnTo>
                  <a:pt x="3808534" y="0"/>
                </a:lnTo>
                <a:lnTo>
                  <a:pt x="3808534" y="3349242"/>
                </a:lnTo>
                <a:lnTo>
                  <a:pt x="0" y="334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57000" y="956326"/>
            <a:ext cx="3608000" cy="1259050"/>
          </a:xfrm>
          <a:custGeom>
            <a:avLst/>
            <a:gdLst/>
            <a:ahLst/>
            <a:cxnLst/>
            <a:rect r="r" b="b" t="t" l="l"/>
            <a:pathLst>
              <a:path h="1259050" w="3608000">
                <a:moveTo>
                  <a:pt x="0" y="0"/>
                </a:moveTo>
                <a:lnTo>
                  <a:pt x="3608000" y="0"/>
                </a:lnTo>
                <a:lnTo>
                  <a:pt x="3608000" y="1259050"/>
                </a:lnTo>
                <a:lnTo>
                  <a:pt x="0" y="125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6950" y="8846718"/>
            <a:ext cx="5787092" cy="1633058"/>
          </a:xfrm>
          <a:custGeom>
            <a:avLst/>
            <a:gdLst/>
            <a:ahLst/>
            <a:cxnLst/>
            <a:rect r="r" b="b" t="t" l="l"/>
            <a:pathLst>
              <a:path h="1633058" w="5787092">
                <a:moveTo>
                  <a:pt x="0" y="0"/>
                </a:moveTo>
                <a:lnTo>
                  <a:pt x="5787092" y="0"/>
                </a:lnTo>
                <a:lnTo>
                  <a:pt x="5787092" y="1633058"/>
                </a:lnTo>
                <a:lnTo>
                  <a:pt x="0" y="1633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47989" y="8608814"/>
            <a:ext cx="847227" cy="1251391"/>
          </a:xfrm>
          <a:custGeom>
            <a:avLst/>
            <a:gdLst/>
            <a:ahLst/>
            <a:cxnLst/>
            <a:rect r="r" b="b" t="t" l="l"/>
            <a:pathLst>
              <a:path h="1251391" w="847227">
                <a:moveTo>
                  <a:pt x="0" y="0"/>
                </a:moveTo>
                <a:lnTo>
                  <a:pt x="847227" y="0"/>
                </a:lnTo>
                <a:lnTo>
                  <a:pt x="847227" y="1251390"/>
                </a:lnTo>
                <a:lnTo>
                  <a:pt x="0" y="1251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18839" y="575277"/>
            <a:ext cx="664132" cy="387527"/>
          </a:xfrm>
          <a:custGeom>
            <a:avLst/>
            <a:gdLst/>
            <a:ahLst/>
            <a:cxnLst/>
            <a:rect r="r" b="b" t="t" l="l"/>
            <a:pathLst>
              <a:path h="387527" w="664132">
                <a:moveTo>
                  <a:pt x="0" y="0"/>
                </a:moveTo>
                <a:lnTo>
                  <a:pt x="664132" y="0"/>
                </a:lnTo>
                <a:lnTo>
                  <a:pt x="664132" y="387527"/>
                </a:lnTo>
                <a:lnTo>
                  <a:pt x="0" y="387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904868" y="160476"/>
            <a:ext cx="178100" cy="176950"/>
            <a:chOff x="0" y="0"/>
            <a:chExt cx="237467" cy="235933"/>
          </a:xfrm>
        </p:grpSpPr>
        <p:sp>
          <p:nvSpPr>
            <p:cNvPr name="Freeform 8" id="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9" id="9"/>
          <p:cNvGrpSpPr/>
          <p:nvPr/>
        </p:nvGrpSpPr>
        <p:grpSpPr>
          <a:xfrm rot="0">
            <a:off x="166018" y="1096726"/>
            <a:ext cx="73100" cy="71950"/>
            <a:chOff x="0" y="0"/>
            <a:chExt cx="97467" cy="95933"/>
          </a:xfrm>
        </p:grpSpPr>
        <p:sp>
          <p:nvSpPr>
            <p:cNvPr name="Freeform 10" id="10"/>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1" id="11"/>
          <p:cNvGrpSpPr/>
          <p:nvPr/>
        </p:nvGrpSpPr>
        <p:grpSpPr>
          <a:xfrm rot="0">
            <a:off x="322918" y="220850"/>
            <a:ext cx="71950" cy="71950"/>
            <a:chOff x="0" y="0"/>
            <a:chExt cx="95933" cy="95933"/>
          </a:xfrm>
        </p:grpSpPr>
        <p:sp>
          <p:nvSpPr>
            <p:cNvPr name="Freeform 12" id="12"/>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grpSp>
        <p:nvGrpSpPr>
          <p:cNvPr name="Group 13" id="13"/>
          <p:cNvGrpSpPr/>
          <p:nvPr/>
        </p:nvGrpSpPr>
        <p:grpSpPr>
          <a:xfrm rot="0">
            <a:off x="17371142" y="8269126"/>
            <a:ext cx="178100" cy="176950"/>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5" id="15"/>
          <p:cNvGrpSpPr/>
          <p:nvPr/>
        </p:nvGrpSpPr>
        <p:grpSpPr>
          <a:xfrm rot="0">
            <a:off x="16999118" y="9199450"/>
            <a:ext cx="73100" cy="71950"/>
            <a:chOff x="0" y="0"/>
            <a:chExt cx="97467" cy="95933"/>
          </a:xfrm>
        </p:grpSpPr>
        <p:sp>
          <p:nvSpPr>
            <p:cNvPr name="Freeform 16" id="16"/>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7" id="17"/>
          <p:cNvGrpSpPr/>
          <p:nvPr/>
        </p:nvGrpSpPr>
        <p:grpSpPr>
          <a:xfrm rot="0">
            <a:off x="17130468" y="8498850"/>
            <a:ext cx="71950" cy="71950"/>
            <a:chOff x="0" y="0"/>
            <a:chExt cx="95933" cy="95933"/>
          </a:xfrm>
        </p:grpSpPr>
        <p:sp>
          <p:nvSpPr>
            <p:cNvPr name="Freeform 18" id="18"/>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sp>
        <p:nvSpPr>
          <p:cNvPr name="TextBox 19" id="19"/>
          <p:cNvSpPr txBox="true"/>
          <p:nvPr/>
        </p:nvSpPr>
        <p:spPr>
          <a:xfrm rot="0">
            <a:off x="7557627" y="160476"/>
            <a:ext cx="3172745" cy="1133466"/>
          </a:xfrm>
          <a:prstGeom prst="rect">
            <a:avLst/>
          </a:prstGeom>
        </p:spPr>
        <p:txBody>
          <a:bodyPr anchor="t" rtlCol="false" tIns="0" lIns="0" bIns="0" rIns="0">
            <a:spAutoFit/>
          </a:bodyPr>
          <a:lstStyle/>
          <a:p>
            <a:pPr algn="ctr">
              <a:lnSpc>
                <a:spcPts val="8962"/>
              </a:lnSpc>
              <a:spcBef>
                <a:spcPct val="0"/>
              </a:spcBef>
            </a:pPr>
            <a:r>
              <a:rPr lang="en-US" b="true" sz="7468">
                <a:solidFill>
                  <a:srgbClr val="FFFFFF"/>
                </a:solidFill>
                <a:latin typeface="Montserrat Bold"/>
                <a:ea typeface="Montserrat Bold"/>
                <a:cs typeface="Montserrat Bold"/>
                <a:sym typeface="Montserrat Bold"/>
              </a:rPr>
              <a:t>Power</a:t>
            </a:r>
          </a:p>
        </p:txBody>
      </p:sp>
      <p:sp>
        <p:nvSpPr>
          <p:cNvPr name="TextBox 20" id="20"/>
          <p:cNvSpPr txBox="true"/>
          <p:nvPr/>
        </p:nvSpPr>
        <p:spPr>
          <a:xfrm rot="0">
            <a:off x="1880936" y="4585239"/>
            <a:ext cx="5531973" cy="1657350"/>
          </a:xfrm>
          <a:prstGeom prst="rect">
            <a:avLst/>
          </a:prstGeom>
        </p:spPr>
        <p:txBody>
          <a:bodyPr anchor="t" rtlCol="false" tIns="0" lIns="0" bIns="0" rIns="0">
            <a:spAutoFit/>
          </a:bodyPr>
          <a:lstStyle/>
          <a:p>
            <a:pPr algn="l">
              <a:lnSpc>
                <a:spcPts val="6599"/>
              </a:lnSpc>
              <a:spcBef>
                <a:spcPct val="0"/>
              </a:spcBef>
            </a:pPr>
            <a:r>
              <a:rPr lang="en-US" sz="5499">
                <a:solidFill>
                  <a:srgbClr val="EFEFEF"/>
                </a:solidFill>
                <a:latin typeface="Montserrat"/>
                <a:ea typeface="Montserrat"/>
                <a:cs typeface="Montserrat"/>
                <a:sym typeface="Montserrat"/>
              </a:rPr>
              <a:t>𝑰 total = 𝑰 1 +𝑰2 =𝑰3 +𝑰4 = 6 AMP</a:t>
            </a:r>
          </a:p>
        </p:txBody>
      </p:sp>
      <p:sp>
        <p:nvSpPr>
          <p:cNvPr name="Freeform 21" id="21"/>
          <p:cNvSpPr/>
          <p:nvPr/>
        </p:nvSpPr>
        <p:spPr>
          <a:xfrm flipH="false" flipV="false" rot="0">
            <a:off x="8965902" y="1482796"/>
            <a:ext cx="9322098" cy="8804204"/>
          </a:xfrm>
          <a:custGeom>
            <a:avLst/>
            <a:gdLst/>
            <a:ahLst/>
            <a:cxnLst/>
            <a:rect r="r" b="b" t="t" l="l"/>
            <a:pathLst>
              <a:path h="8804204" w="9322098">
                <a:moveTo>
                  <a:pt x="0" y="0"/>
                </a:moveTo>
                <a:lnTo>
                  <a:pt x="9322098" y="0"/>
                </a:lnTo>
                <a:lnTo>
                  <a:pt x="9322098" y="8804204"/>
                </a:lnTo>
                <a:lnTo>
                  <a:pt x="0" y="8804204"/>
                </a:lnTo>
                <a:lnTo>
                  <a:pt x="0" y="0"/>
                </a:lnTo>
                <a:close/>
              </a:path>
            </a:pathLst>
          </a:custGeom>
          <a:blipFill>
            <a:blip r:embed="rId13"/>
            <a:stretch>
              <a:fillRect l="0" t="0" r="0" b="0"/>
            </a:stretch>
          </a:blipFill>
        </p:spPr>
      </p:sp>
      <p:grpSp>
        <p:nvGrpSpPr>
          <p:cNvPr name="Group 22" id="22"/>
          <p:cNvGrpSpPr/>
          <p:nvPr/>
        </p:nvGrpSpPr>
        <p:grpSpPr>
          <a:xfrm rot="0">
            <a:off x="1028700" y="4585239"/>
            <a:ext cx="561889" cy="558261"/>
            <a:chOff x="0" y="0"/>
            <a:chExt cx="237467" cy="235933"/>
          </a:xfrm>
        </p:grpSpPr>
        <p:sp>
          <p:nvSpPr>
            <p:cNvPr name="Freeform 23" id="23"/>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089206" y="657800"/>
            <a:ext cx="6109588" cy="1411606"/>
            <a:chOff x="0" y="0"/>
            <a:chExt cx="8146118" cy="1882141"/>
          </a:xfrm>
        </p:grpSpPr>
        <p:sp>
          <p:nvSpPr>
            <p:cNvPr name="Freeform 8" id="8"/>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9" id="9"/>
            <p:cNvSpPr txBox="true"/>
            <p:nvPr/>
          </p:nvSpPr>
          <p:spPr>
            <a:xfrm>
              <a:off x="0" y="9525"/>
              <a:ext cx="8146118" cy="1872616"/>
            </a:xfrm>
            <a:prstGeom prst="rect">
              <a:avLst/>
            </a:prstGeom>
          </p:spPr>
          <p:txBody>
            <a:bodyPr anchor="ctr" rtlCol="false" tIns="0" lIns="0" bIns="0" rIns="0"/>
            <a:lstStyle/>
            <a:p>
              <a:pPr algn="ctr">
                <a:lnSpc>
                  <a:spcPts val="6359"/>
                </a:lnSpc>
              </a:pPr>
              <a:r>
                <a:rPr lang="en-US" b="true" sz="5299">
                  <a:solidFill>
                    <a:srgbClr val="FFFFFF"/>
                  </a:solidFill>
                  <a:latin typeface="Montserrat Bold"/>
                  <a:ea typeface="Montserrat Bold"/>
                  <a:cs typeface="Montserrat Bold"/>
                  <a:sym typeface="Montserrat Bold"/>
                </a:rPr>
                <a:t>BMS</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Freeform 12" id="12"/>
          <p:cNvSpPr/>
          <p:nvPr/>
        </p:nvSpPr>
        <p:spPr>
          <a:xfrm flipH="false" flipV="false" rot="0">
            <a:off x="3502179" y="-93700"/>
            <a:ext cx="12198794" cy="10708994"/>
          </a:xfrm>
          <a:custGeom>
            <a:avLst/>
            <a:gdLst/>
            <a:ahLst/>
            <a:cxnLst/>
            <a:rect r="r" b="b" t="t" l="l"/>
            <a:pathLst>
              <a:path h="10708994" w="12198794">
                <a:moveTo>
                  <a:pt x="0" y="0"/>
                </a:moveTo>
                <a:lnTo>
                  <a:pt x="12198794" y="0"/>
                </a:lnTo>
                <a:lnTo>
                  <a:pt x="12198794" y="10708994"/>
                </a:lnTo>
                <a:lnTo>
                  <a:pt x="0" y="10708994"/>
                </a:lnTo>
                <a:lnTo>
                  <a:pt x="0" y="0"/>
                </a:lnTo>
                <a:close/>
              </a:path>
            </a:pathLst>
          </a:custGeom>
          <a:blipFill>
            <a:blip r:embed="rId15"/>
            <a:stretch>
              <a:fillRect l="0" t="-6955" r="0" b="-6955"/>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089206" y="124261"/>
            <a:ext cx="6109588" cy="1411606"/>
            <a:chOff x="0" y="0"/>
            <a:chExt cx="8146118" cy="1882141"/>
          </a:xfrm>
        </p:grpSpPr>
        <p:sp>
          <p:nvSpPr>
            <p:cNvPr name="Freeform 8" id="8"/>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9" id="9"/>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TextBox 12" id="12"/>
          <p:cNvSpPr txBox="true"/>
          <p:nvPr/>
        </p:nvSpPr>
        <p:spPr>
          <a:xfrm rot="0">
            <a:off x="1028700" y="2069406"/>
            <a:ext cx="5060506" cy="685805"/>
          </a:xfrm>
          <a:prstGeom prst="rect">
            <a:avLst/>
          </a:prstGeom>
        </p:spPr>
        <p:txBody>
          <a:bodyPr anchor="t" rtlCol="false" tIns="0" lIns="0" bIns="0" rIns="0">
            <a:spAutoFit/>
          </a:bodyPr>
          <a:lstStyle/>
          <a:p>
            <a:pPr algn="ctr">
              <a:lnSpc>
                <a:spcPts val="5400"/>
              </a:lnSpc>
              <a:spcBef>
                <a:spcPct val="0"/>
              </a:spcBef>
            </a:pPr>
            <a:r>
              <a:rPr lang="en-US" b="true" sz="4500">
                <a:solidFill>
                  <a:srgbClr val="FFFFFF"/>
                </a:solidFill>
                <a:latin typeface="Montserrat Bold"/>
                <a:ea typeface="Montserrat Bold"/>
                <a:cs typeface="Montserrat Bold"/>
                <a:sym typeface="Montserrat Bold"/>
              </a:rPr>
              <a:t>Cell Monitoring:</a:t>
            </a:r>
          </a:p>
        </p:txBody>
      </p:sp>
      <p:sp>
        <p:nvSpPr>
          <p:cNvPr name="TextBox 13" id="13"/>
          <p:cNvSpPr txBox="true"/>
          <p:nvPr/>
        </p:nvSpPr>
        <p:spPr>
          <a:xfrm rot="0">
            <a:off x="1028700" y="3402906"/>
            <a:ext cx="16230600" cy="4114833"/>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Cell monitoring is the process of continuously measuring and tracking the voltage, temperature, and sometimes internal resistance of each individual battery cell in a battery pack. This is done to ensure all cells are operating safely, within their limits, and are balanced with each other.</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3075281" y="5653635"/>
            <a:ext cx="11301259" cy="3604665"/>
          </a:xfrm>
          <a:custGeom>
            <a:avLst/>
            <a:gdLst/>
            <a:ahLst/>
            <a:cxnLst/>
            <a:rect r="r" b="b" t="t" l="l"/>
            <a:pathLst>
              <a:path h="3604665" w="11301259">
                <a:moveTo>
                  <a:pt x="0" y="0"/>
                </a:moveTo>
                <a:lnTo>
                  <a:pt x="11301259" y="0"/>
                </a:lnTo>
                <a:lnTo>
                  <a:pt x="11301259" y="3604665"/>
                </a:lnTo>
                <a:lnTo>
                  <a:pt x="0" y="3604665"/>
                </a:lnTo>
                <a:lnTo>
                  <a:pt x="0" y="0"/>
                </a:lnTo>
                <a:close/>
              </a:path>
            </a:pathLst>
          </a:custGeom>
          <a:blipFill>
            <a:blip r:embed="rId11"/>
            <a:stretch>
              <a:fillRect l="0" t="-27104" r="0" b="-20781"/>
            </a:stretch>
          </a:blipFill>
        </p:spPr>
      </p:sp>
      <p:sp>
        <p:nvSpPr>
          <p:cNvPr name="Freeform 7" id="7"/>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6089206" y="124261"/>
            <a:ext cx="6109588" cy="1411606"/>
            <a:chOff x="0" y="0"/>
            <a:chExt cx="8146118" cy="1882141"/>
          </a:xfrm>
        </p:grpSpPr>
        <p:sp>
          <p:nvSpPr>
            <p:cNvPr name="Freeform 9" id="9"/>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10" id="10"/>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sp>
        <p:nvSpPr>
          <p:cNvPr name="Freeform 11" id="11"/>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4"/>
            <a:stretch>
              <a:fillRect l="0" t="0" r="0" b="0"/>
            </a:stretch>
          </a:blipFill>
        </p:spPr>
      </p:sp>
      <p:sp>
        <p:nvSpPr>
          <p:cNvPr name="Freeform 12" id="12"/>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5"/>
            <a:stretch>
              <a:fillRect l="0" t="0" r="0" b="0"/>
            </a:stretch>
          </a:blipFill>
        </p:spPr>
      </p:sp>
      <p:sp>
        <p:nvSpPr>
          <p:cNvPr name="TextBox 13" id="13"/>
          <p:cNvSpPr txBox="true"/>
          <p:nvPr/>
        </p:nvSpPr>
        <p:spPr>
          <a:xfrm rot="0">
            <a:off x="1028700" y="2069406"/>
            <a:ext cx="4695969" cy="685805"/>
          </a:xfrm>
          <a:prstGeom prst="rect">
            <a:avLst/>
          </a:prstGeom>
        </p:spPr>
        <p:txBody>
          <a:bodyPr anchor="t" rtlCol="false" tIns="0" lIns="0" bIns="0" rIns="0">
            <a:spAutoFit/>
          </a:bodyPr>
          <a:lstStyle/>
          <a:p>
            <a:pPr algn="ctr">
              <a:lnSpc>
                <a:spcPts val="5400"/>
              </a:lnSpc>
              <a:spcBef>
                <a:spcPct val="0"/>
              </a:spcBef>
            </a:pPr>
            <a:r>
              <a:rPr lang="en-US" b="true" sz="4500">
                <a:solidFill>
                  <a:srgbClr val="FFFFFF"/>
                </a:solidFill>
                <a:latin typeface="Montserrat Bold"/>
                <a:ea typeface="Montserrat Bold"/>
                <a:cs typeface="Montserrat Bold"/>
                <a:sym typeface="Montserrat Bold"/>
              </a:rPr>
              <a:t>Cell Balancing:</a:t>
            </a:r>
          </a:p>
        </p:txBody>
      </p:sp>
      <p:sp>
        <p:nvSpPr>
          <p:cNvPr name="TextBox 14" id="14"/>
          <p:cNvSpPr txBox="true"/>
          <p:nvPr/>
        </p:nvSpPr>
        <p:spPr>
          <a:xfrm rot="0">
            <a:off x="1028700" y="3288611"/>
            <a:ext cx="16230600" cy="2743222"/>
          </a:xfrm>
          <a:prstGeom prst="rect">
            <a:avLst/>
          </a:prstGeom>
        </p:spPr>
        <p:txBody>
          <a:bodyPr anchor="t" rtlCol="false" tIns="0" lIns="0" bIns="0" rIns="0">
            <a:spAutoFit/>
          </a:bodyPr>
          <a:lstStyle/>
          <a:p>
            <a:pPr algn="l">
              <a:lnSpc>
                <a:spcPts val="5400"/>
              </a:lnSpc>
            </a:pPr>
            <a:r>
              <a:rPr lang="en-US" sz="4500">
                <a:solidFill>
                  <a:srgbClr val="FFFFFF"/>
                </a:solidFill>
                <a:latin typeface="Montserrat"/>
                <a:ea typeface="Montserrat"/>
                <a:cs typeface="Montserrat"/>
                <a:sym typeface="Montserrat"/>
              </a:rPr>
              <a:t>Cell balancing is the process of equalizing the voltage levels of individual battery cells in a battery pack to ensure all cells charge and discharge evenly.</a:t>
            </a:r>
          </a:p>
          <a:p>
            <a:pPr algn="l">
              <a:lnSpc>
                <a:spcPts val="5400"/>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089206" y="657800"/>
            <a:ext cx="6109588" cy="1093384"/>
            <a:chOff x="0" y="0"/>
            <a:chExt cx="8146118" cy="1457846"/>
          </a:xfrm>
        </p:grpSpPr>
        <p:sp>
          <p:nvSpPr>
            <p:cNvPr name="Freeform 8" id="8"/>
            <p:cNvSpPr/>
            <p:nvPr/>
          </p:nvSpPr>
          <p:spPr>
            <a:xfrm flipH="false" flipV="false" rot="0">
              <a:off x="0" y="0"/>
              <a:ext cx="8146118" cy="1457846"/>
            </a:xfrm>
            <a:custGeom>
              <a:avLst/>
              <a:gdLst/>
              <a:ahLst/>
              <a:cxnLst/>
              <a:rect r="r" b="b" t="t" l="l"/>
              <a:pathLst>
                <a:path h="1457846" w="8146118">
                  <a:moveTo>
                    <a:pt x="0" y="0"/>
                  </a:moveTo>
                  <a:lnTo>
                    <a:pt x="8146118" y="0"/>
                  </a:lnTo>
                  <a:lnTo>
                    <a:pt x="8146118" y="1457846"/>
                  </a:lnTo>
                  <a:lnTo>
                    <a:pt x="0" y="1457846"/>
                  </a:lnTo>
                  <a:close/>
                </a:path>
              </a:pathLst>
            </a:custGeom>
            <a:solidFill>
              <a:srgbClr val="000000">
                <a:alpha val="0"/>
              </a:srgbClr>
            </a:solidFill>
          </p:spPr>
        </p:sp>
        <p:sp>
          <p:nvSpPr>
            <p:cNvPr name="TextBox 9" id="9"/>
            <p:cNvSpPr txBox="true"/>
            <p:nvPr/>
          </p:nvSpPr>
          <p:spPr>
            <a:xfrm>
              <a:off x="0" y="0"/>
              <a:ext cx="8146118" cy="1457846"/>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Freeform 12" id="12"/>
          <p:cNvSpPr/>
          <p:nvPr/>
        </p:nvSpPr>
        <p:spPr>
          <a:xfrm flipH="false" flipV="false" rot="0">
            <a:off x="3460703" y="3008214"/>
            <a:ext cx="12024094" cy="6401912"/>
          </a:xfrm>
          <a:custGeom>
            <a:avLst/>
            <a:gdLst/>
            <a:ahLst/>
            <a:cxnLst/>
            <a:rect r="r" b="b" t="t" l="l"/>
            <a:pathLst>
              <a:path h="6401912" w="12024094">
                <a:moveTo>
                  <a:pt x="0" y="0"/>
                </a:moveTo>
                <a:lnTo>
                  <a:pt x="12024095" y="0"/>
                </a:lnTo>
                <a:lnTo>
                  <a:pt x="12024095" y="6401912"/>
                </a:lnTo>
                <a:lnTo>
                  <a:pt x="0" y="6401912"/>
                </a:lnTo>
                <a:lnTo>
                  <a:pt x="0" y="0"/>
                </a:lnTo>
                <a:close/>
              </a:path>
            </a:pathLst>
          </a:custGeom>
          <a:blipFill>
            <a:blip r:embed="rId15"/>
            <a:stretch>
              <a:fillRect l="0" t="-5401" r="0" b="0"/>
            </a:stretch>
          </a:blipFill>
        </p:spPr>
      </p:sp>
      <p:sp>
        <p:nvSpPr>
          <p:cNvPr name="TextBox 13" id="13"/>
          <p:cNvSpPr txBox="true"/>
          <p:nvPr/>
        </p:nvSpPr>
        <p:spPr>
          <a:xfrm rot="0">
            <a:off x="4574658" y="1916478"/>
            <a:ext cx="9796185" cy="685805"/>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Techniques used in c</a:t>
            </a:r>
            <a:r>
              <a:rPr lang="en-US" sz="4500">
                <a:solidFill>
                  <a:srgbClr val="FFFFFF"/>
                </a:solidFill>
                <a:latin typeface="Montserrat"/>
                <a:ea typeface="Montserrat"/>
                <a:cs typeface="Montserrat"/>
                <a:sym typeface="Montserrat"/>
              </a:rPr>
              <a:t>ell balancing </a:t>
            </a:r>
          </a:p>
        </p:txBody>
      </p:sp>
      <p:sp>
        <p:nvSpPr>
          <p:cNvPr name="TextBox 14" id="14"/>
          <p:cNvSpPr txBox="true"/>
          <p:nvPr/>
        </p:nvSpPr>
        <p:spPr>
          <a:xfrm rot="0">
            <a:off x="9139238" y="5070142"/>
            <a:ext cx="9525" cy="790575"/>
          </a:xfrm>
          <a:prstGeom prst="rect">
            <a:avLst/>
          </a:prstGeom>
        </p:spPr>
        <p:txBody>
          <a:bodyPr anchor="t" rtlCol="false" tIns="0" lIns="0" bIns="0" rIns="0">
            <a:spAutoFit/>
          </a:bodyPr>
          <a:lstStyle/>
          <a:p>
            <a:pPr algn="ctr">
              <a:lnSpc>
                <a:spcPts val="6359"/>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6084443" y="124261"/>
            <a:ext cx="6109588" cy="1411606"/>
            <a:chOff x="0" y="0"/>
            <a:chExt cx="8146118" cy="1882141"/>
          </a:xfrm>
        </p:grpSpPr>
        <p:sp>
          <p:nvSpPr>
            <p:cNvPr name="Freeform 8" id="8"/>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9" id="9"/>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sp>
        <p:nvSpPr>
          <p:cNvPr name="Freeform 10" id="10"/>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3"/>
            <a:stretch>
              <a:fillRect l="0" t="0" r="0" b="0"/>
            </a:stretch>
          </a:blipFill>
        </p:spPr>
      </p:sp>
      <p:sp>
        <p:nvSpPr>
          <p:cNvPr name="Freeform 11" id="11"/>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4"/>
            <a:stretch>
              <a:fillRect l="0" t="0" r="0" b="0"/>
            </a:stretch>
          </a:blipFill>
        </p:spPr>
      </p:sp>
      <p:sp>
        <p:nvSpPr>
          <p:cNvPr name="Freeform 12" id="12"/>
          <p:cNvSpPr/>
          <p:nvPr/>
        </p:nvSpPr>
        <p:spPr>
          <a:xfrm flipH="false" flipV="false" rot="0">
            <a:off x="5669462" y="3314434"/>
            <a:ext cx="6939552" cy="6443074"/>
          </a:xfrm>
          <a:custGeom>
            <a:avLst/>
            <a:gdLst/>
            <a:ahLst/>
            <a:cxnLst/>
            <a:rect r="r" b="b" t="t" l="l"/>
            <a:pathLst>
              <a:path h="6443074" w="6939552">
                <a:moveTo>
                  <a:pt x="0" y="0"/>
                </a:moveTo>
                <a:lnTo>
                  <a:pt x="6939551" y="0"/>
                </a:lnTo>
                <a:lnTo>
                  <a:pt x="6939551" y="6443073"/>
                </a:lnTo>
                <a:lnTo>
                  <a:pt x="0" y="6443073"/>
                </a:lnTo>
                <a:lnTo>
                  <a:pt x="0" y="0"/>
                </a:lnTo>
                <a:close/>
              </a:path>
            </a:pathLst>
          </a:custGeom>
          <a:blipFill>
            <a:blip r:embed="rId15"/>
            <a:stretch>
              <a:fillRect l="0" t="-7381" r="0" b="-7351"/>
            </a:stretch>
          </a:blipFill>
        </p:spPr>
      </p:sp>
      <p:sp>
        <p:nvSpPr>
          <p:cNvPr name="TextBox 13" id="13"/>
          <p:cNvSpPr txBox="true"/>
          <p:nvPr/>
        </p:nvSpPr>
        <p:spPr>
          <a:xfrm rot="0">
            <a:off x="4250670" y="1383601"/>
            <a:ext cx="9796185" cy="685805"/>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Techniques used in c</a:t>
            </a:r>
            <a:r>
              <a:rPr lang="en-US" sz="4500">
                <a:solidFill>
                  <a:srgbClr val="FFFFFF"/>
                </a:solidFill>
                <a:latin typeface="Montserrat"/>
                <a:ea typeface="Montserrat"/>
                <a:cs typeface="Montserrat"/>
                <a:sym typeface="Montserrat"/>
              </a:rPr>
              <a:t>ell balancing </a:t>
            </a:r>
          </a:p>
        </p:txBody>
      </p:sp>
      <p:sp>
        <p:nvSpPr>
          <p:cNvPr name="TextBox 14" id="14"/>
          <p:cNvSpPr txBox="true"/>
          <p:nvPr/>
        </p:nvSpPr>
        <p:spPr>
          <a:xfrm rot="0">
            <a:off x="9139238" y="5070142"/>
            <a:ext cx="9525" cy="790575"/>
          </a:xfrm>
          <a:prstGeom prst="rect">
            <a:avLst/>
          </a:prstGeom>
        </p:spPr>
        <p:txBody>
          <a:bodyPr anchor="t" rtlCol="false" tIns="0" lIns="0" bIns="0" rIns="0">
            <a:spAutoFit/>
          </a:bodyPr>
          <a:lstStyle/>
          <a:p>
            <a:pPr algn="ctr">
              <a:lnSpc>
                <a:spcPts val="6359"/>
              </a:lnSpc>
              <a:spcBef>
                <a:spcPct val="0"/>
              </a:spcBef>
            </a:pPr>
          </a:p>
        </p:txBody>
      </p:sp>
      <p:sp>
        <p:nvSpPr>
          <p:cNvPr name="TextBox 15" id="15"/>
          <p:cNvSpPr txBox="true"/>
          <p:nvPr/>
        </p:nvSpPr>
        <p:spPr>
          <a:xfrm rot="0">
            <a:off x="5954595" y="2295253"/>
            <a:ext cx="6388334" cy="685805"/>
          </a:xfrm>
          <a:prstGeom prst="rect">
            <a:avLst/>
          </a:prstGeom>
        </p:spPr>
        <p:txBody>
          <a:bodyPr anchor="t" rtlCol="false" tIns="0" lIns="0" bIns="0" rIns="0">
            <a:spAutoFit/>
          </a:bodyPr>
          <a:lstStyle/>
          <a:p>
            <a:pPr algn="ctr">
              <a:lnSpc>
                <a:spcPts val="5400"/>
              </a:lnSpc>
              <a:spcBef>
                <a:spcPct val="0"/>
              </a:spcBef>
            </a:pPr>
            <a:r>
              <a:rPr lang="en-US" b="true" sz="4500">
                <a:solidFill>
                  <a:srgbClr val="EFEFEF"/>
                </a:solidFill>
                <a:latin typeface="Montserrat Bold"/>
                <a:ea typeface="Montserrat Bold"/>
                <a:cs typeface="Montserrat Bold"/>
                <a:sym typeface="Montserrat Bold"/>
              </a:rPr>
              <a:t>Active cell balancing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6084443" y="124261"/>
            <a:ext cx="6109588" cy="1411606"/>
            <a:chOff x="0" y="0"/>
            <a:chExt cx="8146118" cy="1882141"/>
          </a:xfrm>
        </p:grpSpPr>
        <p:sp>
          <p:nvSpPr>
            <p:cNvPr name="Freeform 7" id="7"/>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8" id="8"/>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BMS</a:t>
              </a:r>
            </a:p>
          </p:txBody>
        </p:sp>
      </p:grpSp>
      <p:sp>
        <p:nvSpPr>
          <p:cNvPr name="Freeform 9" id="9"/>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1"/>
            <a:stretch>
              <a:fillRect l="0" t="0" r="0" b="0"/>
            </a:stretch>
          </a:blipFill>
        </p:spPr>
      </p:sp>
      <p:sp>
        <p:nvSpPr>
          <p:cNvPr name="Freeform 10" id="10"/>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2"/>
            <a:stretch>
              <a:fillRect l="0" t="0" r="0" b="0"/>
            </a:stretch>
          </a:blipFill>
        </p:spPr>
      </p:sp>
      <p:graphicFrame>
        <p:nvGraphicFramePr>
          <p:cNvPr name="Table 11" id="11"/>
          <p:cNvGraphicFramePr>
            <a:graphicFrameLocks noGrp="true"/>
          </p:cNvGraphicFramePr>
          <p:nvPr/>
        </p:nvGraphicFramePr>
        <p:xfrm>
          <a:off x="2758600" y="2069406"/>
          <a:ext cx="12674194" cy="7532260"/>
        </p:xfrm>
        <a:graphic>
          <a:graphicData uri="http://schemas.openxmlformats.org/drawingml/2006/table">
            <a:tbl>
              <a:tblPr/>
              <a:tblGrid>
                <a:gridCol w="2702684"/>
                <a:gridCol w="4919301"/>
                <a:gridCol w="5052209"/>
              </a:tblGrid>
              <a:tr h="1059812">
                <a:tc>
                  <a:txBody>
                    <a:bodyPr anchor="t" rtlCol="false"/>
                    <a:lstStyle/>
                    <a:p>
                      <a:pPr algn="ctr">
                        <a:lnSpc>
                          <a:spcPts val="2659"/>
                        </a:lnSpc>
                        <a:defRPr/>
                      </a:pP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ctr">
                        <a:lnSpc>
                          <a:spcPts val="5039"/>
                        </a:lnSpc>
                        <a:defRPr/>
                      </a:pPr>
                      <a:r>
                        <a:rPr lang="en-US" sz="3599" b="true">
                          <a:solidFill>
                            <a:srgbClr val="EEEEEE"/>
                          </a:solidFill>
                          <a:latin typeface="Canva Sans Bold"/>
                          <a:ea typeface="Canva Sans Bold"/>
                          <a:cs typeface="Canva Sans Bold"/>
                          <a:sym typeface="Canva Sans Bold"/>
                        </a:rPr>
                        <a:t>Passive</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ctr">
                        <a:lnSpc>
                          <a:spcPts val="5040"/>
                        </a:lnSpc>
                        <a:defRPr/>
                      </a:pPr>
                      <a:r>
                        <a:rPr lang="en-US" sz="3600" b="true">
                          <a:solidFill>
                            <a:srgbClr val="EEEEEE"/>
                          </a:solidFill>
                          <a:latin typeface="Canva Sans Bold"/>
                          <a:ea typeface="Canva Sans Bold"/>
                          <a:cs typeface="Canva Sans Bold"/>
                          <a:sym typeface="Canva Sans Bold"/>
                        </a:rPr>
                        <a:t>Active</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r>
              <a:tr h="3038715">
                <a:tc>
                  <a:txBody>
                    <a:bodyPr anchor="t" rtlCol="false"/>
                    <a:lstStyle/>
                    <a:p>
                      <a:pPr algn="ctr">
                        <a:lnSpc>
                          <a:spcPts val="5040"/>
                        </a:lnSpc>
                        <a:defRPr/>
                      </a:pPr>
                      <a:r>
                        <a:rPr lang="en-US" sz="3600" b="true">
                          <a:solidFill>
                            <a:srgbClr val="EEEEEE"/>
                          </a:solidFill>
                          <a:latin typeface="Canva Sans Bold"/>
                          <a:ea typeface="Canva Sans Bold"/>
                          <a:cs typeface="Canva Sans Bold"/>
                          <a:sym typeface="Canva Sans Bold"/>
                        </a:rPr>
                        <a:t>Definition</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It works by dissipating excess charge from more charged cells as heat through external resistors</a:t>
                      </a:r>
                      <a:endParaRPr lang="en-US" sz="1100"/>
                    </a:p>
                    <a:p>
                      <a:pPr algn="just">
                        <a:lnSpc>
                          <a:spcPts val="3499"/>
                        </a:lnSpc>
                      </a:pPr>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Energy transfers from a higher voltage to a lower voltage cell within the battery. </a:t>
                      </a:r>
                      <a:endParaRPr lang="en-US" sz="1100"/>
                    </a:p>
                    <a:p>
                      <a:pPr algn="just">
                        <a:lnSpc>
                          <a:spcPts val="3499"/>
                        </a:lnSpc>
                      </a:pPr>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r>
              <a:tr h="1724603">
                <a:tc>
                  <a:txBody>
                    <a:bodyPr anchor="t" rtlCol="false"/>
                    <a:lstStyle/>
                    <a:p>
                      <a:pPr algn="ctr">
                        <a:lnSpc>
                          <a:spcPts val="5040"/>
                        </a:lnSpc>
                        <a:defRPr/>
                      </a:pPr>
                      <a:r>
                        <a:rPr lang="en-US" sz="3600" b="true">
                          <a:solidFill>
                            <a:srgbClr val="EEEEEE"/>
                          </a:solidFill>
                          <a:latin typeface="Canva Sans Bold"/>
                          <a:ea typeface="Canva Sans Bold"/>
                          <a:cs typeface="Canva Sans Bold"/>
                          <a:sym typeface="Canva Sans Bold"/>
                        </a:rPr>
                        <a:t>Pros</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Simple architecture, cost effective method.</a:t>
                      </a:r>
                      <a:endParaRPr lang="en-US" sz="1100"/>
                    </a:p>
                    <a:p>
                      <a:pPr algn="just">
                        <a:lnSpc>
                          <a:spcPts val="3499"/>
                        </a:lnSpc>
                      </a:pPr>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E</a:t>
                      </a:r>
                      <a:r>
                        <a:rPr lang="en-US" sz="2499">
                          <a:solidFill>
                            <a:srgbClr val="EEEEEE"/>
                          </a:solidFill>
                          <a:latin typeface="Canva Sans"/>
                          <a:ea typeface="Canva Sans"/>
                          <a:cs typeface="Canva Sans"/>
                          <a:sym typeface="Canva Sans"/>
                        </a:rPr>
                        <a:t>nergy is transferred from one cell to another. So, less energy wastage.</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r>
              <a:tr h="1709131">
                <a:tc>
                  <a:txBody>
                    <a:bodyPr anchor="t" rtlCol="false"/>
                    <a:lstStyle/>
                    <a:p>
                      <a:pPr algn="ctr">
                        <a:lnSpc>
                          <a:spcPts val="5040"/>
                        </a:lnSpc>
                        <a:defRPr/>
                      </a:pPr>
                      <a:r>
                        <a:rPr lang="en-US" sz="3600" b="true">
                          <a:solidFill>
                            <a:srgbClr val="EEEEEE"/>
                          </a:solidFill>
                          <a:latin typeface="Canva Sans Bold"/>
                          <a:ea typeface="Canva Sans Bold"/>
                          <a:cs typeface="Canva Sans Bold"/>
                          <a:sym typeface="Canva Sans Bold"/>
                        </a:rPr>
                        <a:t>Cons</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T</a:t>
                      </a:r>
                      <a:r>
                        <a:rPr lang="en-US" sz="2499">
                          <a:solidFill>
                            <a:srgbClr val="EEEEEE"/>
                          </a:solidFill>
                          <a:latin typeface="Canva Sans"/>
                          <a:ea typeface="Canva Sans"/>
                          <a:cs typeface="Canva Sans"/>
                          <a:sym typeface="Canva Sans"/>
                        </a:rPr>
                        <a:t>he capacity of pack is limited by weakest cell </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c>
                  <a:txBody>
                    <a:bodyPr anchor="t" rtlCol="false"/>
                    <a:lstStyle/>
                    <a:p>
                      <a:pPr algn="just">
                        <a:lnSpc>
                          <a:spcPts val="3499"/>
                        </a:lnSpc>
                        <a:defRPr/>
                      </a:pPr>
                      <a:r>
                        <a:rPr lang="en-US" sz="2499">
                          <a:solidFill>
                            <a:srgbClr val="EEEEEE"/>
                          </a:solidFill>
                          <a:latin typeface="Canva Sans"/>
                          <a:ea typeface="Canva Sans"/>
                          <a:cs typeface="Canva Sans"/>
                          <a:sym typeface="Canva Sans"/>
                        </a:rPr>
                        <a:t>C</a:t>
                      </a:r>
                      <a:r>
                        <a:rPr lang="en-US" sz="2499">
                          <a:solidFill>
                            <a:srgbClr val="EEEEEE"/>
                          </a:solidFill>
                          <a:latin typeface="Canva Sans"/>
                          <a:ea typeface="Canva Sans"/>
                          <a:cs typeface="Canva Sans"/>
                          <a:sym typeface="Canva Sans"/>
                        </a:rPr>
                        <a:t>omplex architecture, additional cost of electronics</a:t>
                      </a:r>
                      <a:endParaRPr lang="en-US" sz="1100"/>
                    </a:p>
                  </a:txBody>
                  <a:tcPr marL="123825" marR="123825" marT="123825" marB="123825" anchor="ctr">
                    <a:lnL cmpd="sng" algn="ctr" cap="flat" w="85725">
                      <a:solidFill>
                        <a:srgbClr val="239098"/>
                      </a:solidFill>
                      <a:prstDash val="solid"/>
                      <a:round/>
                      <a:headEnd type="none" w="med" len="med"/>
                      <a:tailEnd type="none" w="med" len="med"/>
                    </a:lnL>
                    <a:lnR cmpd="sng" algn="ctr" cap="flat" w="85725">
                      <a:solidFill>
                        <a:srgbClr val="239098"/>
                      </a:solidFill>
                      <a:prstDash val="solid"/>
                      <a:round/>
                      <a:headEnd type="none" w="med" len="med"/>
                      <a:tailEnd type="none" w="med" len="med"/>
                    </a:lnR>
                    <a:lnT cmpd="sng" algn="ctr" cap="flat" w="85725">
                      <a:solidFill>
                        <a:srgbClr val="239098"/>
                      </a:solidFill>
                      <a:prstDash val="solid"/>
                      <a:round/>
                      <a:headEnd type="none" w="med" len="med"/>
                      <a:tailEnd type="none" w="med" len="med"/>
                    </a:lnT>
                    <a:lnB cmpd="sng" algn="ctr" cap="flat" w="85725">
                      <a:solidFill>
                        <a:srgbClr val="239098"/>
                      </a:solidFill>
                      <a:prstDash val="solid"/>
                      <a:round/>
                      <a:headEnd type="none" w="med" len="med"/>
                      <a:tailEnd type="none" w="med" len="med"/>
                    </a:lnB>
                  </a:tcPr>
                </a:tc>
              </a:tr>
            </a:tbl>
          </a:graphicData>
        </a:graphic>
      </p:graphicFrame>
      <p:sp>
        <p:nvSpPr>
          <p:cNvPr name="Freeform 12" id="12"/>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3399650" y="1278106"/>
            <a:ext cx="11547640" cy="685805"/>
          </a:xfrm>
          <a:prstGeom prst="rect">
            <a:avLst/>
          </a:prstGeom>
        </p:spPr>
        <p:txBody>
          <a:bodyPr anchor="t" rtlCol="false" tIns="0" lIns="0" bIns="0" rIns="0">
            <a:spAutoFit/>
          </a:bodyPr>
          <a:lstStyle/>
          <a:p>
            <a:pPr algn="ctr">
              <a:lnSpc>
                <a:spcPts val="5400"/>
              </a:lnSpc>
              <a:spcBef>
                <a:spcPct val="0"/>
              </a:spcBef>
            </a:pPr>
            <a:r>
              <a:rPr lang="en-US" sz="4500">
                <a:solidFill>
                  <a:srgbClr val="FFFFFF"/>
                </a:solidFill>
                <a:latin typeface="Montserrat"/>
                <a:ea typeface="Montserrat"/>
                <a:cs typeface="Montserrat"/>
                <a:sym typeface="Montserrat"/>
              </a:rPr>
              <a:t>Techniques used in c</a:t>
            </a:r>
            <a:r>
              <a:rPr lang="en-US" sz="4500">
                <a:solidFill>
                  <a:srgbClr val="FFFFFF"/>
                </a:solidFill>
                <a:latin typeface="Montserrat"/>
                <a:ea typeface="Montserrat"/>
                <a:cs typeface="Montserrat"/>
                <a:sym typeface="Montserrat"/>
              </a:rPr>
              <a:t>ell balancing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6917056" y="4167661"/>
            <a:ext cx="4453889" cy="1951679"/>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TASK</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1336268" y="8135484"/>
            <a:ext cx="8193052" cy="3198480"/>
          </a:xfrm>
          <a:custGeom>
            <a:avLst/>
            <a:gdLst/>
            <a:ahLst/>
            <a:cxnLst/>
            <a:rect r="r" b="b" t="t" l="l"/>
            <a:pathLst>
              <a:path h="3198480" w="8193052">
                <a:moveTo>
                  <a:pt x="0" y="0"/>
                </a:moveTo>
                <a:lnTo>
                  <a:pt x="8193052" y="0"/>
                </a:lnTo>
                <a:lnTo>
                  <a:pt x="8193052" y="3198480"/>
                </a:lnTo>
                <a:lnTo>
                  <a:pt x="0" y="3198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81574" y="-256350"/>
            <a:ext cx="5145446" cy="2172828"/>
          </a:xfrm>
          <a:custGeom>
            <a:avLst/>
            <a:gdLst/>
            <a:ahLst/>
            <a:cxnLst/>
            <a:rect r="r" b="b" t="t" l="l"/>
            <a:pathLst>
              <a:path h="2172828" w="5145446">
                <a:moveTo>
                  <a:pt x="0" y="0"/>
                </a:moveTo>
                <a:lnTo>
                  <a:pt x="5145446" y="0"/>
                </a:lnTo>
                <a:lnTo>
                  <a:pt x="5145446" y="2172828"/>
                </a:lnTo>
                <a:lnTo>
                  <a:pt x="0" y="2172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6152" y="7860047"/>
            <a:ext cx="2361242" cy="2548044"/>
          </a:xfrm>
          <a:custGeom>
            <a:avLst/>
            <a:gdLst/>
            <a:ahLst/>
            <a:cxnLst/>
            <a:rect r="r" b="b" t="t" l="l"/>
            <a:pathLst>
              <a:path h="2548044" w="2361242">
                <a:moveTo>
                  <a:pt x="0" y="0"/>
                </a:moveTo>
                <a:lnTo>
                  <a:pt x="2361242" y="0"/>
                </a:lnTo>
                <a:lnTo>
                  <a:pt x="2361242" y="2548044"/>
                </a:lnTo>
                <a:lnTo>
                  <a:pt x="0" y="2548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508107" y="8072332"/>
            <a:ext cx="2112872" cy="2280009"/>
          </a:xfrm>
          <a:custGeom>
            <a:avLst/>
            <a:gdLst/>
            <a:ahLst/>
            <a:cxnLst/>
            <a:rect r="r" b="b" t="t" l="l"/>
            <a:pathLst>
              <a:path h="2280009" w="2112872">
                <a:moveTo>
                  <a:pt x="0" y="0"/>
                </a:moveTo>
                <a:lnTo>
                  <a:pt x="2112872" y="0"/>
                </a:lnTo>
                <a:lnTo>
                  <a:pt x="2112872" y="2280010"/>
                </a:lnTo>
                <a:lnTo>
                  <a:pt x="0" y="22800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6084443" y="124261"/>
            <a:ext cx="6109588" cy="1411606"/>
            <a:chOff x="0" y="0"/>
            <a:chExt cx="8146118" cy="1882141"/>
          </a:xfrm>
        </p:grpSpPr>
        <p:sp>
          <p:nvSpPr>
            <p:cNvPr name="Freeform 7" id="7"/>
            <p:cNvSpPr/>
            <p:nvPr/>
          </p:nvSpPr>
          <p:spPr>
            <a:xfrm flipH="false" flipV="false" rot="0">
              <a:off x="0" y="0"/>
              <a:ext cx="8146118" cy="1882141"/>
            </a:xfrm>
            <a:custGeom>
              <a:avLst/>
              <a:gdLst/>
              <a:ahLst/>
              <a:cxnLst/>
              <a:rect r="r" b="b" t="t" l="l"/>
              <a:pathLst>
                <a:path h="1882141" w="8146118">
                  <a:moveTo>
                    <a:pt x="0" y="0"/>
                  </a:moveTo>
                  <a:lnTo>
                    <a:pt x="8146118" y="0"/>
                  </a:lnTo>
                  <a:lnTo>
                    <a:pt x="8146118" y="1882141"/>
                  </a:lnTo>
                  <a:lnTo>
                    <a:pt x="0" y="1882141"/>
                  </a:lnTo>
                  <a:close/>
                </a:path>
              </a:pathLst>
            </a:custGeom>
            <a:solidFill>
              <a:srgbClr val="000000">
                <a:alpha val="0"/>
              </a:srgbClr>
            </a:solidFill>
          </p:spPr>
        </p:sp>
        <p:sp>
          <p:nvSpPr>
            <p:cNvPr name="TextBox 8" id="8"/>
            <p:cNvSpPr txBox="true"/>
            <p:nvPr/>
          </p:nvSpPr>
          <p:spPr>
            <a:xfrm>
              <a:off x="0" y="0"/>
              <a:ext cx="8146118" cy="1882141"/>
            </a:xfrm>
            <a:prstGeom prst="rect">
              <a:avLst/>
            </a:prstGeom>
          </p:spPr>
          <p:txBody>
            <a:bodyPr anchor="ctr" rtlCol="false" tIns="0" lIns="0" bIns="0" rIns="0"/>
            <a:lstStyle/>
            <a:p>
              <a:pPr algn="ctr">
                <a:lnSpc>
                  <a:spcPts val="6599"/>
                </a:lnSpc>
              </a:pPr>
              <a:r>
                <a:rPr lang="en-US" b="true" sz="5499">
                  <a:solidFill>
                    <a:srgbClr val="FFFFFF"/>
                  </a:solidFill>
                  <a:latin typeface="Montserrat Bold"/>
                  <a:ea typeface="Montserrat Bold"/>
                  <a:cs typeface="Montserrat Bold"/>
                  <a:sym typeface="Montserrat Bold"/>
                </a:rPr>
                <a:t>Task</a:t>
              </a:r>
            </a:p>
          </p:txBody>
        </p:sp>
      </p:grpSp>
      <p:sp>
        <p:nvSpPr>
          <p:cNvPr name="Freeform 9" id="9"/>
          <p:cNvSpPr/>
          <p:nvPr/>
        </p:nvSpPr>
        <p:spPr>
          <a:xfrm flipH="false" flipV="false" rot="0">
            <a:off x="15803502" y="-93700"/>
            <a:ext cx="1357650" cy="1357650"/>
          </a:xfrm>
          <a:custGeom>
            <a:avLst/>
            <a:gdLst/>
            <a:ahLst/>
            <a:cxnLst/>
            <a:rect r="r" b="b" t="t" l="l"/>
            <a:pathLst>
              <a:path h="1357650" w="1357650">
                <a:moveTo>
                  <a:pt x="0" y="0"/>
                </a:moveTo>
                <a:lnTo>
                  <a:pt x="1357650" y="0"/>
                </a:lnTo>
                <a:lnTo>
                  <a:pt x="1357650" y="1357650"/>
                </a:lnTo>
                <a:lnTo>
                  <a:pt x="0" y="1357650"/>
                </a:lnTo>
                <a:lnTo>
                  <a:pt x="0" y="0"/>
                </a:lnTo>
                <a:close/>
              </a:path>
            </a:pathLst>
          </a:custGeom>
          <a:blipFill>
            <a:blip r:embed="rId11"/>
            <a:stretch>
              <a:fillRect l="0" t="0" r="0" b="0"/>
            </a:stretch>
          </a:blipFill>
        </p:spPr>
      </p:sp>
      <p:sp>
        <p:nvSpPr>
          <p:cNvPr name="Freeform 10" id="10"/>
          <p:cNvSpPr/>
          <p:nvPr/>
        </p:nvSpPr>
        <p:spPr>
          <a:xfrm flipH="false" flipV="false" rot="0">
            <a:off x="17161140" y="1278106"/>
            <a:ext cx="791300" cy="791300"/>
          </a:xfrm>
          <a:custGeom>
            <a:avLst/>
            <a:gdLst/>
            <a:ahLst/>
            <a:cxnLst/>
            <a:rect r="r" b="b" t="t" l="l"/>
            <a:pathLst>
              <a:path h="791300" w="791300">
                <a:moveTo>
                  <a:pt x="0" y="0"/>
                </a:moveTo>
                <a:lnTo>
                  <a:pt x="791300" y="0"/>
                </a:lnTo>
                <a:lnTo>
                  <a:pt x="791300" y="791300"/>
                </a:lnTo>
                <a:lnTo>
                  <a:pt x="0" y="791300"/>
                </a:lnTo>
                <a:lnTo>
                  <a:pt x="0" y="0"/>
                </a:lnTo>
                <a:close/>
              </a:path>
            </a:pathLst>
          </a:custGeom>
          <a:blipFill>
            <a:blip r:embed="rId12"/>
            <a:stretch>
              <a:fillRect l="0" t="0" r="0" b="0"/>
            </a:stretch>
          </a:blipFill>
        </p:spPr>
      </p:sp>
      <p:sp>
        <p:nvSpPr>
          <p:cNvPr name="Freeform 11" id="11"/>
          <p:cNvSpPr/>
          <p:nvPr/>
        </p:nvSpPr>
        <p:spPr>
          <a:xfrm flipH="false" flipV="false" rot="0">
            <a:off x="2117550" y="8533276"/>
            <a:ext cx="1282100" cy="1753700"/>
          </a:xfrm>
          <a:custGeom>
            <a:avLst/>
            <a:gdLst/>
            <a:ahLst/>
            <a:cxnLst/>
            <a:rect r="r" b="b" t="t" l="l"/>
            <a:pathLst>
              <a:path h="1753700" w="1282100">
                <a:moveTo>
                  <a:pt x="0" y="0"/>
                </a:moveTo>
                <a:lnTo>
                  <a:pt x="1282100" y="0"/>
                </a:lnTo>
                <a:lnTo>
                  <a:pt x="1282100" y="1753700"/>
                </a:lnTo>
                <a:lnTo>
                  <a:pt x="0" y="1753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721840" y="2087109"/>
            <a:ext cx="16230600" cy="13716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Create a power budget for an ROV equipped with 6 motors (4 horizontal, 2 vertical) and 6 ESCs.</a:t>
            </a:r>
          </a:p>
        </p:txBody>
      </p:sp>
      <p:sp>
        <p:nvSpPr>
          <p:cNvPr name="TextBox 13" id="13"/>
          <p:cNvSpPr txBox="true"/>
          <p:nvPr/>
        </p:nvSpPr>
        <p:spPr>
          <a:xfrm rot="0">
            <a:off x="1721840" y="4579753"/>
            <a:ext cx="16230600"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Calculate fuse for the system.</a:t>
            </a:r>
          </a:p>
        </p:txBody>
      </p:sp>
      <p:sp>
        <p:nvSpPr>
          <p:cNvPr name="TextBox 14" id="14"/>
          <p:cNvSpPr txBox="true"/>
          <p:nvPr/>
        </p:nvSpPr>
        <p:spPr>
          <a:xfrm rot="0">
            <a:off x="1721840" y="5503678"/>
            <a:ext cx="16230600"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Make SID for the ROV.</a:t>
            </a:r>
          </a:p>
        </p:txBody>
      </p:sp>
      <p:grpSp>
        <p:nvGrpSpPr>
          <p:cNvPr name="Group 15" id="15"/>
          <p:cNvGrpSpPr/>
          <p:nvPr/>
        </p:nvGrpSpPr>
        <p:grpSpPr>
          <a:xfrm rot="0">
            <a:off x="1028700" y="2113198"/>
            <a:ext cx="561889" cy="558261"/>
            <a:chOff x="0" y="0"/>
            <a:chExt cx="237467" cy="235933"/>
          </a:xfrm>
        </p:grpSpPr>
        <p:sp>
          <p:nvSpPr>
            <p:cNvPr name="Freeform 16" id="16"/>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7" id="17"/>
          <p:cNvGrpSpPr/>
          <p:nvPr/>
        </p:nvGrpSpPr>
        <p:grpSpPr>
          <a:xfrm rot="0">
            <a:off x="1028700" y="4646428"/>
            <a:ext cx="561889" cy="558261"/>
            <a:chOff x="0" y="0"/>
            <a:chExt cx="237467" cy="235933"/>
          </a:xfrm>
        </p:grpSpPr>
        <p:sp>
          <p:nvSpPr>
            <p:cNvPr name="Freeform 18" id="1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9" id="19"/>
          <p:cNvGrpSpPr/>
          <p:nvPr/>
        </p:nvGrpSpPr>
        <p:grpSpPr>
          <a:xfrm rot="0">
            <a:off x="1028700" y="5567448"/>
            <a:ext cx="561889" cy="558261"/>
            <a:chOff x="0" y="0"/>
            <a:chExt cx="237467" cy="235933"/>
          </a:xfrm>
        </p:grpSpPr>
        <p:sp>
          <p:nvSpPr>
            <p:cNvPr name="Freeform 20" id="20"/>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21" id="21"/>
          <p:cNvSpPr txBox="true"/>
          <p:nvPr/>
        </p:nvSpPr>
        <p:spPr>
          <a:xfrm rot="0">
            <a:off x="1721840" y="3658734"/>
            <a:ext cx="16230600"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Select and include two sensors for the ROV.</a:t>
            </a:r>
          </a:p>
        </p:txBody>
      </p:sp>
      <p:grpSp>
        <p:nvGrpSpPr>
          <p:cNvPr name="Group 22" id="22"/>
          <p:cNvGrpSpPr/>
          <p:nvPr/>
        </p:nvGrpSpPr>
        <p:grpSpPr>
          <a:xfrm rot="0">
            <a:off x="1028700" y="3722503"/>
            <a:ext cx="561889" cy="558261"/>
            <a:chOff x="0" y="0"/>
            <a:chExt cx="237467" cy="235933"/>
          </a:xfrm>
        </p:grpSpPr>
        <p:sp>
          <p:nvSpPr>
            <p:cNvPr name="Freeform 23" id="23"/>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
        <p:nvSpPr>
          <p:cNvPr name="TextBox 24" id="24"/>
          <p:cNvSpPr txBox="true"/>
          <p:nvPr/>
        </p:nvSpPr>
        <p:spPr>
          <a:xfrm rot="0">
            <a:off x="1721840" y="6487659"/>
            <a:ext cx="16230600" cy="685800"/>
          </a:xfrm>
          <a:prstGeom prst="rect">
            <a:avLst/>
          </a:prstGeom>
        </p:spPr>
        <p:txBody>
          <a:bodyPr anchor="t" rtlCol="false" tIns="0" lIns="0" bIns="0" rIns="0">
            <a:spAutoFit/>
          </a:bodyPr>
          <a:lstStyle/>
          <a:p>
            <a:pPr algn="l">
              <a:lnSpc>
                <a:spcPts val="5400"/>
              </a:lnSpc>
              <a:spcBef>
                <a:spcPct val="0"/>
              </a:spcBef>
            </a:pPr>
            <a:r>
              <a:rPr lang="en-US" sz="4500">
                <a:solidFill>
                  <a:srgbClr val="FFFFFF"/>
                </a:solidFill>
                <a:latin typeface="Montserrat"/>
                <a:ea typeface="Montserrat"/>
                <a:cs typeface="Montserrat"/>
                <a:sym typeface="Montserrat"/>
              </a:rPr>
              <a:t>Make a presentation includes all above.</a:t>
            </a:r>
          </a:p>
        </p:txBody>
      </p:sp>
      <p:grpSp>
        <p:nvGrpSpPr>
          <p:cNvPr name="Group 25" id="25"/>
          <p:cNvGrpSpPr/>
          <p:nvPr/>
        </p:nvGrpSpPr>
        <p:grpSpPr>
          <a:xfrm rot="0">
            <a:off x="1028700" y="6615198"/>
            <a:ext cx="561889" cy="558261"/>
            <a:chOff x="0" y="0"/>
            <a:chExt cx="237467" cy="235933"/>
          </a:xfrm>
        </p:grpSpPr>
        <p:sp>
          <p:nvSpPr>
            <p:cNvPr name="Freeform 26" id="26"/>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921400" y="3759100"/>
            <a:ext cx="2079450" cy="2079450"/>
          </a:xfrm>
          <a:custGeom>
            <a:avLst/>
            <a:gdLst/>
            <a:ahLst/>
            <a:cxnLst/>
            <a:rect r="r" b="b" t="t" l="l"/>
            <a:pathLst>
              <a:path h="2079450" w="2079450">
                <a:moveTo>
                  <a:pt x="0" y="0"/>
                </a:moveTo>
                <a:lnTo>
                  <a:pt x="2079450" y="0"/>
                </a:lnTo>
                <a:lnTo>
                  <a:pt x="2079450" y="2079450"/>
                </a:lnTo>
                <a:lnTo>
                  <a:pt x="0" y="2079450"/>
                </a:lnTo>
                <a:lnTo>
                  <a:pt x="0" y="0"/>
                </a:lnTo>
                <a:close/>
              </a:path>
            </a:pathLst>
          </a:custGeom>
          <a:blipFill>
            <a:blip r:embed="rId4"/>
            <a:stretch>
              <a:fillRect l="0" t="0" r="0" b="0"/>
            </a:stretch>
          </a:blipFill>
        </p:spPr>
      </p:sp>
      <p:sp>
        <p:nvSpPr>
          <p:cNvPr name="Freeform 4" id="4"/>
          <p:cNvSpPr/>
          <p:nvPr/>
        </p:nvSpPr>
        <p:spPr>
          <a:xfrm flipH="false" flipV="false" rot="0">
            <a:off x="6247950" y="729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5"/>
            <a:stretch>
              <a:fillRect l="0" t="0" r="0" b="0"/>
            </a:stretch>
          </a:blipFill>
        </p:spPr>
      </p:sp>
      <p:sp>
        <p:nvSpPr>
          <p:cNvPr name="Freeform 5" id="5"/>
          <p:cNvSpPr/>
          <p:nvPr/>
        </p:nvSpPr>
        <p:spPr>
          <a:xfrm flipH="false" flipV="false" rot="0">
            <a:off x="14549740" y="5418000"/>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6"/>
            <a:stretch>
              <a:fillRect l="0" t="0" r="0" b="0"/>
            </a:stretch>
          </a:blipFill>
        </p:spPr>
      </p:sp>
      <p:sp>
        <p:nvSpPr>
          <p:cNvPr name="Freeform 6" id="6"/>
          <p:cNvSpPr/>
          <p:nvPr/>
        </p:nvSpPr>
        <p:spPr>
          <a:xfrm flipH="false" flipV="false" rot="0">
            <a:off x="14747400" y="260974"/>
            <a:ext cx="809050" cy="809050"/>
          </a:xfrm>
          <a:custGeom>
            <a:avLst/>
            <a:gdLst/>
            <a:ahLst/>
            <a:cxnLst/>
            <a:rect r="r" b="b" t="t" l="l"/>
            <a:pathLst>
              <a:path h="809050" w="809050">
                <a:moveTo>
                  <a:pt x="0" y="0"/>
                </a:moveTo>
                <a:lnTo>
                  <a:pt x="809050" y="0"/>
                </a:lnTo>
                <a:lnTo>
                  <a:pt x="809050" y="809050"/>
                </a:lnTo>
                <a:lnTo>
                  <a:pt x="0" y="809050"/>
                </a:lnTo>
                <a:lnTo>
                  <a:pt x="0" y="0"/>
                </a:lnTo>
                <a:close/>
              </a:path>
            </a:pathLst>
          </a:custGeom>
          <a:blipFill>
            <a:blip r:embed="rId7"/>
            <a:stretch>
              <a:fillRect l="0" t="0" r="0" b="0"/>
            </a:stretch>
          </a:blipFill>
        </p:spPr>
      </p:sp>
      <p:sp>
        <p:nvSpPr>
          <p:cNvPr name="Freeform 7" id="7"/>
          <p:cNvSpPr/>
          <p:nvPr/>
        </p:nvSpPr>
        <p:spPr>
          <a:xfrm flipH="false" flipV="false" rot="0">
            <a:off x="595886" y="4048000"/>
            <a:ext cx="1910362" cy="1910400"/>
          </a:xfrm>
          <a:custGeom>
            <a:avLst/>
            <a:gdLst/>
            <a:ahLst/>
            <a:cxnLst/>
            <a:rect r="r" b="b" t="t" l="l"/>
            <a:pathLst>
              <a:path h="1910400" w="1910362">
                <a:moveTo>
                  <a:pt x="0" y="0"/>
                </a:moveTo>
                <a:lnTo>
                  <a:pt x="1910362" y="0"/>
                </a:lnTo>
                <a:lnTo>
                  <a:pt x="1910362" y="1910400"/>
                </a:lnTo>
                <a:lnTo>
                  <a:pt x="0" y="1910400"/>
                </a:lnTo>
                <a:lnTo>
                  <a:pt x="0" y="0"/>
                </a:lnTo>
                <a:close/>
              </a:path>
            </a:pathLst>
          </a:custGeom>
          <a:blipFill>
            <a:blip r:embed="rId8"/>
            <a:stretch>
              <a:fillRect l="0" t="0" r="0" b="0"/>
            </a:stretch>
          </a:blipFill>
        </p:spPr>
      </p:sp>
      <p:grpSp>
        <p:nvGrpSpPr>
          <p:cNvPr name="Group 8" id="8"/>
          <p:cNvGrpSpPr/>
          <p:nvPr/>
        </p:nvGrpSpPr>
        <p:grpSpPr>
          <a:xfrm rot="0">
            <a:off x="0" y="0"/>
            <a:ext cx="18288000" cy="10287000"/>
            <a:chOff x="0" y="0"/>
            <a:chExt cx="4816593" cy="2709333"/>
          </a:xfrm>
        </p:grpSpPr>
        <p:sp>
          <p:nvSpPr>
            <p:cNvPr name="Freeform 9" id="9"/>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10" id="10"/>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11" id="11"/>
          <p:cNvSpPr txBox="true"/>
          <p:nvPr/>
        </p:nvSpPr>
        <p:spPr>
          <a:xfrm rot="0">
            <a:off x="5024421" y="4167661"/>
            <a:ext cx="8239159" cy="1951679"/>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Thanks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0897970" y="-2180546"/>
            <a:ext cx="3808534" cy="3349242"/>
          </a:xfrm>
          <a:custGeom>
            <a:avLst/>
            <a:gdLst/>
            <a:ahLst/>
            <a:cxnLst/>
            <a:rect r="r" b="b" t="t" l="l"/>
            <a:pathLst>
              <a:path h="3349242" w="3808534">
                <a:moveTo>
                  <a:pt x="0" y="0"/>
                </a:moveTo>
                <a:lnTo>
                  <a:pt x="3808534" y="0"/>
                </a:lnTo>
                <a:lnTo>
                  <a:pt x="3808534" y="3349242"/>
                </a:lnTo>
                <a:lnTo>
                  <a:pt x="0" y="334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57000" y="956326"/>
            <a:ext cx="3608000" cy="1259050"/>
          </a:xfrm>
          <a:custGeom>
            <a:avLst/>
            <a:gdLst/>
            <a:ahLst/>
            <a:cxnLst/>
            <a:rect r="r" b="b" t="t" l="l"/>
            <a:pathLst>
              <a:path h="1259050" w="3608000">
                <a:moveTo>
                  <a:pt x="0" y="0"/>
                </a:moveTo>
                <a:lnTo>
                  <a:pt x="3608000" y="0"/>
                </a:lnTo>
                <a:lnTo>
                  <a:pt x="3608000" y="1259050"/>
                </a:lnTo>
                <a:lnTo>
                  <a:pt x="0" y="125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6950" y="8846718"/>
            <a:ext cx="5787092" cy="1633058"/>
          </a:xfrm>
          <a:custGeom>
            <a:avLst/>
            <a:gdLst/>
            <a:ahLst/>
            <a:cxnLst/>
            <a:rect r="r" b="b" t="t" l="l"/>
            <a:pathLst>
              <a:path h="1633058" w="5787092">
                <a:moveTo>
                  <a:pt x="0" y="0"/>
                </a:moveTo>
                <a:lnTo>
                  <a:pt x="5787092" y="0"/>
                </a:lnTo>
                <a:lnTo>
                  <a:pt x="5787092" y="1633058"/>
                </a:lnTo>
                <a:lnTo>
                  <a:pt x="0" y="1633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47989" y="8608814"/>
            <a:ext cx="847227" cy="1251391"/>
          </a:xfrm>
          <a:custGeom>
            <a:avLst/>
            <a:gdLst/>
            <a:ahLst/>
            <a:cxnLst/>
            <a:rect r="r" b="b" t="t" l="l"/>
            <a:pathLst>
              <a:path h="1251391" w="847227">
                <a:moveTo>
                  <a:pt x="0" y="0"/>
                </a:moveTo>
                <a:lnTo>
                  <a:pt x="847227" y="0"/>
                </a:lnTo>
                <a:lnTo>
                  <a:pt x="847227" y="1251390"/>
                </a:lnTo>
                <a:lnTo>
                  <a:pt x="0" y="1251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18839" y="575277"/>
            <a:ext cx="664132" cy="387527"/>
          </a:xfrm>
          <a:custGeom>
            <a:avLst/>
            <a:gdLst/>
            <a:ahLst/>
            <a:cxnLst/>
            <a:rect r="r" b="b" t="t" l="l"/>
            <a:pathLst>
              <a:path h="387527" w="664132">
                <a:moveTo>
                  <a:pt x="0" y="0"/>
                </a:moveTo>
                <a:lnTo>
                  <a:pt x="664132" y="0"/>
                </a:lnTo>
                <a:lnTo>
                  <a:pt x="664132" y="387527"/>
                </a:lnTo>
                <a:lnTo>
                  <a:pt x="0" y="387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904868" y="160476"/>
            <a:ext cx="178100" cy="176950"/>
            <a:chOff x="0" y="0"/>
            <a:chExt cx="237467" cy="235933"/>
          </a:xfrm>
        </p:grpSpPr>
        <p:sp>
          <p:nvSpPr>
            <p:cNvPr name="Freeform 8" id="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9" id="9"/>
          <p:cNvGrpSpPr/>
          <p:nvPr/>
        </p:nvGrpSpPr>
        <p:grpSpPr>
          <a:xfrm rot="0">
            <a:off x="166018" y="1096726"/>
            <a:ext cx="73100" cy="71950"/>
            <a:chOff x="0" y="0"/>
            <a:chExt cx="97467" cy="95933"/>
          </a:xfrm>
        </p:grpSpPr>
        <p:sp>
          <p:nvSpPr>
            <p:cNvPr name="Freeform 10" id="10"/>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1" id="11"/>
          <p:cNvGrpSpPr/>
          <p:nvPr/>
        </p:nvGrpSpPr>
        <p:grpSpPr>
          <a:xfrm rot="0">
            <a:off x="322918" y="220850"/>
            <a:ext cx="71950" cy="71950"/>
            <a:chOff x="0" y="0"/>
            <a:chExt cx="95933" cy="95933"/>
          </a:xfrm>
        </p:grpSpPr>
        <p:sp>
          <p:nvSpPr>
            <p:cNvPr name="Freeform 12" id="12"/>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grpSp>
        <p:nvGrpSpPr>
          <p:cNvPr name="Group 13" id="13"/>
          <p:cNvGrpSpPr/>
          <p:nvPr/>
        </p:nvGrpSpPr>
        <p:grpSpPr>
          <a:xfrm rot="0">
            <a:off x="17371142" y="8269126"/>
            <a:ext cx="178100" cy="176950"/>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5" id="15"/>
          <p:cNvGrpSpPr/>
          <p:nvPr/>
        </p:nvGrpSpPr>
        <p:grpSpPr>
          <a:xfrm rot="0">
            <a:off x="16999118" y="9199450"/>
            <a:ext cx="73100" cy="71950"/>
            <a:chOff x="0" y="0"/>
            <a:chExt cx="97467" cy="95933"/>
          </a:xfrm>
        </p:grpSpPr>
        <p:sp>
          <p:nvSpPr>
            <p:cNvPr name="Freeform 16" id="16"/>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7" id="17"/>
          <p:cNvGrpSpPr/>
          <p:nvPr/>
        </p:nvGrpSpPr>
        <p:grpSpPr>
          <a:xfrm rot="0">
            <a:off x="17130468" y="8498850"/>
            <a:ext cx="71950" cy="71950"/>
            <a:chOff x="0" y="0"/>
            <a:chExt cx="95933" cy="95933"/>
          </a:xfrm>
        </p:grpSpPr>
        <p:sp>
          <p:nvSpPr>
            <p:cNvPr name="Freeform 18" id="18"/>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sp>
        <p:nvSpPr>
          <p:cNvPr name="TextBox 19" id="19"/>
          <p:cNvSpPr txBox="true"/>
          <p:nvPr/>
        </p:nvSpPr>
        <p:spPr>
          <a:xfrm rot="0">
            <a:off x="7557627" y="160476"/>
            <a:ext cx="3172745" cy="1133466"/>
          </a:xfrm>
          <a:prstGeom prst="rect">
            <a:avLst/>
          </a:prstGeom>
        </p:spPr>
        <p:txBody>
          <a:bodyPr anchor="t" rtlCol="false" tIns="0" lIns="0" bIns="0" rIns="0">
            <a:spAutoFit/>
          </a:bodyPr>
          <a:lstStyle/>
          <a:p>
            <a:pPr algn="ctr">
              <a:lnSpc>
                <a:spcPts val="8962"/>
              </a:lnSpc>
              <a:spcBef>
                <a:spcPct val="0"/>
              </a:spcBef>
            </a:pPr>
            <a:r>
              <a:rPr lang="en-US" b="true" sz="7468">
                <a:solidFill>
                  <a:srgbClr val="FFFFFF"/>
                </a:solidFill>
                <a:latin typeface="Montserrat Bold"/>
                <a:ea typeface="Montserrat Bold"/>
                <a:cs typeface="Montserrat Bold"/>
                <a:sym typeface="Montserrat Bold"/>
              </a:rPr>
              <a:t>Power</a:t>
            </a:r>
          </a:p>
        </p:txBody>
      </p:sp>
      <p:sp>
        <p:nvSpPr>
          <p:cNvPr name="TextBox 20" id="20"/>
          <p:cNvSpPr txBox="true"/>
          <p:nvPr/>
        </p:nvSpPr>
        <p:spPr>
          <a:xfrm rot="0">
            <a:off x="2099878" y="3596829"/>
            <a:ext cx="2216051" cy="828675"/>
          </a:xfrm>
          <a:prstGeom prst="rect">
            <a:avLst/>
          </a:prstGeom>
        </p:spPr>
        <p:txBody>
          <a:bodyPr anchor="t" rtlCol="false" tIns="0" lIns="0" bIns="0" rIns="0">
            <a:spAutoFit/>
          </a:bodyPr>
          <a:lstStyle/>
          <a:p>
            <a:pPr algn="ctr">
              <a:lnSpc>
                <a:spcPts val="6599"/>
              </a:lnSpc>
              <a:spcBef>
                <a:spcPct val="0"/>
              </a:spcBef>
            </a:pPr>
            <a:r>
              <a:rPr lang="en-US" sz="5499">
                <a:solidFill>
                  <a:srgbClr val="FFFFFF"/>
                </a:solidFill>
                <a:latin typeface="Montserrat"/>
                <a:ea typeface="Montserrat"/>
                <a:cs typeface="Montserrat"/>
                <a:sym typeface="Montserrat"/>
              </a:rPr>
              <a:t>p = 𝑰 V</a:t>
            </a:r>
          </a:p>
        </p:txBody>
      </p:sp>
      <p:sp>
        <p:nvSpPr>
          <p:cNvPr name="TextBox 21" id="21"/>
          <p:cNvSpPr txBox="true"/>
          <p:nvPr/>
        </p:nvSpPr>
        <p:spPr>
          <a:xfrm rot="0">
            <a:off x="2146596" y="5143500"/>
            <a:ext cx="5608488" cy="1657306"/>
          </a:xfrm>
          <a:prstGeom prst="rect">
            <a:avLst/>
          </a:prstGeom>
        </p:spPr>
        <p:txBody>
          <a:bodyPr anchor="t" rtlCol="false" tIns="0" lIns="0" bIns="0" rIns="0">
            <a:spAutoFit/>
          </a:bodyPr>
          <a:lstStyle/>
          <a:p>
            <a:pPr algn="l">
              <a:lnSpc>
                <a:spcPts val="6599"/>
              </a:lnSpc>
            </a:pPr>
            <a:r>
              <a:rPr lang="en-US" sz="5499">
                <a:solidFill>
                  <a:srgbClr val="EFEFEF"/>
                </a:solidFill>
                <a:latin typeface="Montserrat"/>
                <a:ea typeface="Montserrat"/>
                <a:cs typeface="Montserrat"/>
                <a:sym typeface="Montserrat"/>
              </a:rPr>
              <a:t>p (circuit) = </a:t>
            </a:r>
          </a:p>
          <a:p>
            <a:pPr algn="l">
              <a:lnSpc>
                <a:spcPts val="6599"/>
              </a:lnSpc>
              <a:spcBef>
                <a:spcPct val="0"/>
              </a:spcBef>
            </a:pPr>
            <a:r>
              <a:rPr lang="en-US" sz="5499">
                <a:solidFill>
                  <a:srgbClr val="EFEFEF"/>
                </a:solidFill>
                <a:latin typeface="Montserrat"/>
                <a:ea typeface="Montserrat"/>
                <a:cs typeface="Montserrat"/>
                <a:sym typeface="Montserrat"/>
              </a:rPr>
              <a:t>6 × 12 = 72 watt</a:t>
            </a:r>
          </a:p>
        </p:txBody>
      </p:sp>
      <p:sp>
        <p:nvSpPr>
          <p:cNvPr name="Freeform 22" id="22"/>
          <p:cNvSpPr/>
          <p:nvPr/>
        </p:nvSpPr>
        <p:spPr>
          <a:xfrm flipH="false" flipV="false" rot="0">
            <a:off x="8965902" y="1482796"/>
            <a:ext cx="9322098" cy="8804204"/>
          </a:xfrm>
          <a:custGeom>
            <a:avLst/>
            <a:gdLst/>
            <a:ahLst/>
            <a:cxnLst/>
            <a:rect r="r" b="b" t="t" l="l"/>
            <a:pathLst>
              <a:path h="8804204" w="9322098">
                <a:moveTo>
                  <a:pt x="0" y="0"/>
                </a:moveTo>
                <a:lnTo>
                  <a:pt x="9322098" y="0"/>
                </a:lnTo>
                <a:lnTo>
                  <a:pt x="9322098" y="8804204"/>
                </a:lnTo>
                <a:lnTo>
                  <a:pt x="0" y="8804204"/>
                </a:lnTo>
                <a:lnTo>
                  <a:pt x="0" y="0"/>
                </a:lnTo>
                <a:close/>
              </a:path>
            </a:pathLst>
          </a:custGeom>
          <a:blipFill>
            <a:blip r:embed="rId13"/>
            <a:stretch>
              <a:fillRect l="0" t="0" r="0" b="0"/>
            </a:stretch>
          </a:blipFill>
        </p:spPr>
      </p:sp>
      <p:grpSp>
        <p:nvGrpSpPr>
          <p:cNvPr name="Group 23" id="23"/>
          <p:cNvGrpSpPr/>
          <p:nvPr/>
        </p:nvGrpSpPr>
        <p:grpSpPr>
          <a:xfrm rot="0">
            <a:off x="1303014" y="3732025"/>
            <a:ext cx="561889" cy="558261"/>
            <a:chOff x="0" y="0"/>
            <a:chExt cx="237467" cy="235933"/>
          </a:xfrm>
        </p:grpSpPr>
        <p:sp>
          <p:nvSpPr>
            <p:cNvPr name="Freeform 24" id="2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25" id="25"/>
          <p:cNvGrpSpPr/>
          <p:nvPr/>
        </p:nvGrpSpPr>
        <p:grpSpPr>
          <a:xfrm rot="0">
            <a:off x="1303014" y="5314409"/>
            <a:ext cx="561889" cy="558261"/>
            <a:chOff x="0" y="0"/>
            <a:chExt cx="237467" cy="235933"/>
          </a:xfrm>
        </p:grpSpPr>
        <p:sp>
          <p:nvSpPr>
            <p:cNvPr name="Freeform 26" id="26"/>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03E4A"/>
        </a:solidFill>
      </p:bgPr>
    </p:bg>
    <p:spTree>
      <p:nvGrpSpPr>
        <p:cNvPr id="1" name=""/>
        <p:cNvGrpSpPr/>
        <p:nvPr/>
      </p:nvGrpSpPr>
      <p:grpSpPr>
        <a:xfrm>
          <a:off x="0" y="0"/>
          <a:ext cx="0" cy="0"/>
          <a:chOff x="0" y="0"/>
          <a:chExt cx="0" cy="0"/>
        </a:xfrm>
      </p:grpSpPr>
      <p:sp>
        <p:nvSpPr>
          <p:cNvPr name="Freeform 2" id="2"/>
          <p:cNvSpPr/>
          <p:nvPr/>
        </p:nvSpPr>
        <p:spPr>
          <a:xfrm flipH="false" flipV="false" rot="0">
            <a:off x="10897970" y="-2180546"/>
            <a:ext cx="3808534" cy="3349242"/>
          </a:xfrm>
          <a:custGeom>
            <a:avLst/>
            <a:gdLst/>
            <a:ahLst/>
            <a:cxnLst/>
            <a:rect r="r" b="b" t="t" l="l"/>
            <a:pathLst>
              <a:path h="3349242" w="3808534">
                <a:moveTo>
                  <a:pt x="0" y="0"/>
                </a:moveTo>
                <a:lnTo>
                  <a:pt x="3808534" y="0"/>
                </a:lnTo>
                <a:lnTo>
                  <a:pt x="3808534" y="3349242"/>
                </a:lnTo>
                <a:lnTo>
                  <a:pt x="0" y="334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57000" y="956326"/>
            <a:ext cx="3608000" cy="1259050"/>
          </a:xfrm>
          <a:custGeom>
            <a:avLst/>
            <a:gdLst/>
            <a:ahLst/>
            <a:cxnLst/>
            <a:rect r="r" b="b" t="t" l="l"/>
            <a:pathLst>
              <a:path h="1259050" w="3608000">
                <a:moveTo>
                  <a:pt x="0" y="0"/>
                </a:moveTo>
                <a:lnTo>
                  <a:pt x="3608000" y="0"/>
                </a:lnTo>
                <a:lnTo>
                  <a:pt x="3608000" y="1259050"/>
                </a:lnTo>
                <a:lnTo>
                  <a:pt x="0" y="1259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6950" y="8846718"/>
            <a:ext cx="5787092" cy="1633058"/>
          </a:xfrm>
          <a:custGeom>
            <a:avLst/>
            <a:gdLst/>
            <a:ahLst/>
            <a:cxnLst/>
            <a:rect r="r" b="b" t="t" l="l"/>
            <a:pathLst>
              <a:path h="1633058" w="5787092">
                <a:moveTo>
                  <a:pt x="0" y="0"/>
                </a:moveTo>
                <a:lnTo>
                  <a:pt x="5787092" y="0"/>
                </a:lnTo>
                <a:lnTo>
                  <a:pt x="5787092" y="1633058"/>
                </a:lnTo>
                <a:lnTo>
                  <a:pt x="0" y="16330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6847989" y="8608814"/>
            <a:ext cx="847227" cy="1251391"/>
          </a:xfrm>
          <a:custGeom>
            <a:avLst/>
            <a:gdLst/>
            <a:ahLst/>
            <a:cxnLst/>
            <a:rect r="r" b="b" t="t" l="l"/>
            <a:pathLst>
              <a:path h="1251391" w="847227">
                <a:moveTo>
                  <a:pt x="0" y="0"/>
                </a:moveTo>
                <a:lnTo>
                  <a:pt x="847227" y="0"/>
                </a:lnTo>
                <a:lnTo>
                  <a:pt x="847227" y="1251390"/>
                </a:lnTo>
                <a:lnTo>
                  <a:pt x="0" y="12513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418839" y="575277"/>
            <a:ext cx="664132" cy="387527"/>
          </a:xfrm>
          <a:custGeom>
            <a:avLst/>
            <a:gdLst/>
            <a:ahLst/>
            <a:cxnLst/>
            <a:rect r="r" b="b" t="t" l="l"/>
            <a:pathLst>
              <a:path h="387527" w="664132">
                <a:moveTo>
                  <a:pt x="0" y="0"/>
                </a:moveTo>
                <a:lnTo>
                  <a:pt x="664132" y="0"/>
                </a:lnTo>
                <a:lnTo>
                  <a:pt x="664132" y="387527"/>
                </a:lnTo>
                <a:lnTo>
                  <a:pt x="0" y="387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904868" y="160476"/>
            <a:ext cx="178100" cy="176950"/>
            <a:chOff x="0" y="0"/>
            <a:chExt cx="237467" cy="235933"/>
          </a:xfrm>
        </p:grpSpPr>
        <p:sp>
          <p:nvSpPr>
            <p:cNvPr name="Freeform 8" id="8"/>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9" id="9"/>
          <p:cNvGrpSpPr/>
          <p:nvPr/>
        </p:nvGrpSpPr>
        <p:grpSpPr>
          <a:xfrm rot="0">
            <a:off x="166018" y="1096726"/>
            <a:ext cx="73100" cy="71950"/>
            <a:chOff x="0" y="0"/>
            <a:chExt cx="97467" cy="95933"/>
          </a:xfrm>
        </p:grpSpPr>
        <p:sp>
          <p:nvSpPr>
            <p:cNvPr name="Freeform 10" id="10"/>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1" id="11"/>
          <p:cNvGrpSpPr/>
          <p:nvPr/>
        </p:nvGrpSpPr>
        <p:grpSpPr>
          <a:xfrm rot="0">
            <a:off x="322918" y="220850"/>
            <a:ext cx="71950" cy="71950"/>
            <a:chOff x="0" y="0"/>
            <a:chExt cx="95933" cy="95933"/>
          </a:xfrm>
        </p:grpSpPr>
        <p:sp>
          <p:nvSpPr>
            <p:cNvPr name="Freeform 12" id="12"/>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grpSp>
        <p:nvGrpSpPr>
          <p:cNvPr name="Group 13" id="13"/>
          <p:cNvGrpSpPr/>
          <p:nvPr/>
        </p:nvGrpSpPr>
        <p:grpSpPr>
          <a:xfrm rot="0">
            <a:off x="17371142" y="8269126"/>
            <a:ext cx="178100" cy="176950"/>
            <a:chOff x="0" y="0"/>
            <a:chExt cx="237467" cy="235933"/>
          </a:xfrm>
        </p:grpSpPr>
        <p:sp>
          <p:nvSpPr>
            <p:cNvPr name="Freeform 14" id="14"/>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15" id="15"/>
          <p:cNvGrpSpPr/>
          <p:nvPr/>
        </p:nvGrpSpPr>
        <p:grpSpPr>
          <a:xfrm rot="0">
            <a:off x="16999118" y="9199450"/>
            <a:ext cx="73100" cy="71950"/>
            <a:chOff x="0" y="0"/>
            <a:chExt cx="97467" cy="95933"/>
          </a:xfrm>
        </p:grpSpPr>
        <p:sp>
          <p:nvSpPr>
            <p:cNvPr name="Freeform 16" id="16"/>
            <p:cNvSpPr/>
            <p:nvPr/>
          </p:nvSpPr>
          <p:spPr>
            <a:xfrm flipH="false" flipV="false" rot="0">
              <a:off x="0" y="127"/>
              <a:ext cx="97409" cy="95758"/>
            </a:xfrm>
            <a:custGeom>
              <a:avLst/>
              <a:gdLst/>
              <a:ahLst/>
              <a:cxnLst/>
              <a:rect r="r" b="b" t="t" l="l"/>
              <a:pathLst>
                <a:path h="95758" w="97409">
                  <a:moveTo>
                    <a:pt x="0" y="48641"/>
                  </a:moveTo>
                  <a:cubicBezTo>
                    <a:pt x="0" y="74422"/>
                    <a:pt x="21336" y="95758"/>
                    <a:pt x="48768" y="95758"/>
                  </a:cubicBezTo>
                  <a:cubicBezTo>
                    <a:pt x="74676" y="95758"/>
                    <a:pt x="97409" y="74422"/>
                    <a:pt x="97409" y="48514"/>
                  </a:cubicBezTo>
                  <a:cubicBezTo>
                    <a:pt x="97409" y="21209"/>
                    <a:pt x="74549" y="0"/>
                    <a:pt x="48768" y="0"/>
                  </a:cubicBezTo>
                  <a:cubicBezTo>
                    <a:pt x="21336" y="0"/>
                    <a:pt x="0" y="21209"/>
                    <a:pt x="0" y="48641"/>
                  </a:cubicBezTo>
                  <a:close/>
                </a:path>
              </a:pathLst>
            </a:custGeom>
            <a:solidFill>
              <a:srgbClr val="D9E1E3"/>
            </a:solidFill>
          </p:spPr>
        </p:sp>
      </p:grpSp>
      <p:grpSp>
        <p:nvGrpSpPr>
          <p:cNvPr name="Group 17" id="17"/>
          <p:cNvGrpSpPr/>
          <p:nvPr/>
        </p:nvGrpSpPr>
        <p:grpSpPr>
          <a:xfrm rot="0">
            <a:off x="17130468" y="8498850"/>
            <a:ext cx="71950" cy="71950"/>
            <a:chOff x="0" y="0"/>
            <a:chExt cx="95933" cy="95933"/>
          </a:xfrm>
        </p:grpSpPr>
        <p:sp>
          <p:nvSpPr>
            <p:cNvPr name="Freeform 18" id="18"/>
            <p:cNvSpPr/>
            <p:nvPr/>
          </p:nvSpPr>
          <p:spPr>
            <a:xfrm flipH="false" flipV="false" rot="0">
              <a:off x="127" y="127"/>
              <a:ext cx="95885" cy="95758"/>
            </a:xfrm>
            <a:custGeom>
              <a:avLst/>
              <a:gdLst/>
              <a:ahLst/>
              <a:cxnLst/>
              <a:rect r="r" b="b" t="t" l="l"/>
              <a:pathLst>
                <a:path h="95758" w="95885">
                  <a:moveTo>
                    <a:pt x="0" y="47117"/>
                  </a:moveTo>
                  <a:cubicBezTo>
                    <a:pt x="0" y="74422"/>
                    <a:pt x="21209" y="95758"/>
                    <a:pt x="47117" y="95758"/>
                  </a:cubicBezTo>
                  <a:cubicBezTo>
                    <a:pt x="74549" y="95758"/>
                    <a:pt x="95885" y="74422"/>
                    <a:pt x="95885" y="47117"/>
                  </a:cubicBezTo>
                  <a:cubicBezTo>
                    <a:pt x="95758" y="21336"/>
                    <a:pt x="74422" y="0"/>
                    <a:pt x="47117" y="0"/>
                  </a:cubicBezTo>
                  <a:cubicBezTo>
                    <a:pt x="21209" y="0"/>
                    <a:pt x="0" y="21336"/>
                    <a:pt x="0" y="47117"/>
                  </a:cubicBezTo>
                  <a:close/>
                </a:path>
              </a:pathLst>
            </a:custGeom>
            <a:solidFill>
              <a:srgbClr val="D9E1E3"/>
            </a:solidFill>
          </p:spPr>
        </p:sp>
      </p:grpSp>
      <p:sp>
        <p:nvSpPr>
          <p:cNvPr name="Freeform 19" id="19"/>
          <p:cNvSpPr/>
          <p:nvPr/>
        </p:nvSpPr>
        <p:spPr>
          <a:xfrm flipH="false" flipV="false" rot="0">
            <a:off x="8965902" y="1482796"/>
            <a:ext cx="9322098" cy="8804204"/>
          </a:xfrm>
          <a:custGeom>
            <a:avLst/>
            <a:gdLst/>
            <a:ahLst/>
            <a:cxnLst/>
            <a:rect r="r" b="b" t="t" l="l"/>
            <a:pathLst>
              <a:path h="8804204" w="9322098">
                <a:moveTo>
                  <a:pt x="0" y="0"/>
                </a:moveTo>
                <a:lnTo>
                  <a:pt x="9322098" y="0"/>
                </a:lnTo>
                <a:lnTo>
                  <a:pt x="9322098" y="8804204"/>
                </a:lnTo>
                <a:lnTo>
                  <a:pt x="0" y="8804204"/>
                </a:lnTo>
                <a:lnTo>
                  <a:pt x="0" y="0"/>
                </a:lnTo>
                <a:close/>
              </a:path>
            </a:pathLst>
          </a:custGeom>
          <a:blipFill>
            <a:blip r:embed="rId13"/>
            <a:stretch>
              <a:fillRect l="0" t="0" r="0" b="0"/>
            </a:stretch>
          </a:blipFill>
        </p:spPr>
      </p:sp>
      <p:sp>
        <p:nvSpPr>
          <p:cNvPr name="TextBox 20" id="20"/>
          <p:cNvSpPr txBox="true"/>
          <p:nvPr/>
        </p:nvSpPr>
        <p:spPr>
          <a:xfrm rot="0">
            <a:off x="7557627" y="160476"/>
            <a:ext cx="3172745" cy="1133466"/>
          </a:xfrm>
          <a:prstGeom prst="rect">
            <a:avLst/>
          </a:prstGeom>
        </p:spPr>
        <p:txBody>
          <a:bodyPr anchor="t" rtlCol="false" tIns="0" lIns="0" bIns="0" rIns="0">
            <a:spAutoFit/>
          </a:bodyPr>
          <a:lstStyle/>
          <a:p>
            <a:pPr algn="ctr">
              <a:lnSpc>
                <a:spcPts val="8962"/>
              </a:lnSpc>
              <a:spcBef>
                <a:spcPct val="0"/>
              </a:spcBef>
            </a:pPr>
            <a:r>
              <a:rPr lang="en-US" b="true" sz="7468">
                <a:solidFill>
                  <a:srgbClr val="FFFFFF"/>
                </a:solidFill>
                <a:latin typeface="Montserrat Bold"/>
                <a:ea typeface="Montserrat Bold"/>
                <a:cs typeface="Montserrat Bold"/>
                <a:sym typeface="Montserrat Bold"/>
              </a:rPr>
              <a:t>Power</a:t>
            </a:r>
          </a:p>
        </p:txBody>
      </p:sp>
      <p:sp>
        <p:nvSpPr>
          <p:cNvPr name="TextBox 21" id="21"/>
          <p:cNvSpPr txBox="true"/>
          <p:nvPr/>
        </p:nvSpPr>
        <p:spPr>
          <a:xfrm rot="0">
            <a:off x="2289313" y="2816109"/>
            <a:ext cx="3881983" cy="828653"/>
          </a:xfrm>
          <a:prstGeom prst="rect">
            <a:avLst/>
          </a:prstGeom>
        </p:spPr>
        <p:txBody>
          <a:bodyPr anchor="t" rtlCol="false" tIns="0" lIns="0" bIns="0" rIns="0">
            <a:spAutoFit/>
          </a:bodyPr>
          <a:lstStyle/>
          <a:p>
            <a:pPr algn="l">
              <a:lnSpc>
                <a:spcPts val="6599"/>
              </a:lnSpc>
              <a:spcBef>
                <a:spcPct val="0"/>
              </a:spcBef>
            </a:pPr>
            <a:r>
              <a:rPr lang="en-US" sz="5499">
                <a:solidFill>
                  <a:srgbClr val="FFFFFF"/>
                </a:solidFill>
                <a:latin typeface="Montserrat"/>
                <a:ea typeface="Montserrat"/>
                <a:cs typeface="Montserrat"/>
                <a:sym typeface="Montserrat"/>
              </a:rPr>
              <a:t>VB = 12 volt</a:t>
            </a:r>
          </a:p>
        </p:txBody>
      </p:sp>
      <p:sp>
        <p:nvSpPr>
          <p:cNvPr name="TextBox 22" id="22"/>
          <p:cNvSpPr txBox="true"/>
          <p:nvPr/>
        </p:nvSpPr>
        <p:spPr>
          <a:xfrm rot="0">
            <a:off x="2289313" y="4314847"/>
            <a:ext cx="5400973" cy="828675"/>
          </a:xfrm>
          <a:prstGeom prst="rect">
            <a:avLst/>
          </a:prstGeom>
        </p:spPr>
        <p:txBody>
          <a:bodyPr anchor="t" rtlCol="false" tIns="0" lIns="0" bIns="0" rIns="0">
            <a:spAutoFit/>
          </a:bodyPr>
          <a:lstStyle/>
          <a:p>
            <a:pPr algn="l">
              <a:lnSpc>
                <a:spcPts val="6599"/>
              </a:lnSpc>
              <a:spcBef>
                <a:spcPct val="0"/>
              </a:spcBef>
            </a:pPr>
            <a:r>
              <a:rPr lang="en-US" sz="5499">
                <a:solidFill>
                  <a:srgbClr val="FFFFFF"/>
                </a:solidFill>
                <a:latin typeface="Montserrat"/>
                <a:ea typeface="Montserrat"/>
                <a:cs typeface="Montserrat"/>
                <a:sym typeface="Montserrat"/>
              </a:rPr>
              <a:t>𝑰(total) = 6 AMP</a:t>
            </a:r>
          </a:p>
        </p:txBody>
      </p:sp>
      <p:sp>
        <p:nvSpPr>
          <p:cNvPr name="TextBox 23" id="23"/>
          <p:cNvSpPr txBox="true"/>
          <p:nvPr/>
        </p:nvSpPr>
        <p:spPr>
          <a:xfrm rot="0">
            <a:off x="2202397" y="5816083"/>
            <a:ext cx="6478729" cy="828653"/>
          </a:xfrm>
          <a:prstGeom prst="rect">
            <a:avLst/>
          </a:prstGeom>
        </p:spPr>
        <p:txBody>
          <a:bodyPr anchor="t" rtlCol="false" tIns="0" lIns="0" bIns="0" rIns="0">
            <a:spAutoFit/>
          </a:bodyPr>
          <a:lstStyle/>
          <a:p>
            <a:pPr algn="l">
              <a:lnSpc>
                <a:spcPts val="6599"/>
              </a:lnSpc>
              <a:spcBef>
                <a:spcPct val="0"/>
              </a:spcBef>
            </a:pPr>
            <a:r>
              <a:rPr lang="en-US" sz="5499">
                <a:solidFill>
                  <a:srgbClr val="FFFFFF"/>
                </a:solidFill>
                <a:latin typeface="Montserrat"/>
                <a:ea typeface="Montserrat"/>
                <a:cs typeface="Montserrat"/>
                <a:sym typeface="Montserrat"/>
              </a:rPr>
              <a:t>P(circuit) = 72 watt</a:t>
            </a:r>
          </a:p>
        </p:txBody>
      </p:sp>
      <p:grpSp>
        <p:nvGrpSpPr>
          <p:cNvPr name="Group 24" id="24"/>
          <p:cNvGrpSpPr/>
          <p:nvPr/>
        </p:nvGrpSpPr>
        <p:grpSpPr>
          <a:xfrm rot="0">
            <a:off x="1355732" y="2951305"/>
            <a:ext cx="561889" cy="558261"/>
            <a:chOff x="0" y="0"/>
            <a:chExt cx="237467" cy="235933"/>
          </a:xfrm>
        </p:grpSpPr>
        <p:sp>
          <p:nvSpPr>
            <p:cNvPr name="Freeform 25" id="25"/>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26" id="26"/>
          <p:cNvGrpSpPr/>
          <p:nvPr/>
        </p:nvGrpSpPr>
        <p:grpSpPr>
          <a:xfrm rot="0">
            <a:off x="1355732" y="4450043"/>
            <a:ext cx="561889" cy="558261"/>
            <a:chOff x="0" y="0"/>
            <a:chExt cx="237467" cy="235933"/>
          </a:xfrm>
        </p:grpSpPr>
        <p:sp>
          <p:nvSpPr>
            <p:cNvPr name="Freeform 27" id="27"/>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grpSp>
        <p:nvGrpSpPr>
          <p:cNvPr name="Group 28" id="28"/>
          <p:cNvGrpSpPr/>
          <p:nvPr/>
        </p:nvGrpSpPr>
        <p:grpSpPr>
          <a:xfrm rot="0">
            <a:off x="1355732" y="5951279"/>
            <a:ext cx="561889" cy="558261"/>
            <a:chOff x="0" y="0"/>
            <a:chExt cx="237467" cy="235933"/>
          </a:xfrm>
        </p:grpSpPr>
        <p:sp>
          <p:nvSpPr>
            <p:cNvPr name="Freeform 29" id="29"/>
            <p:cNvSpPr/>
            <p:nvPr/>
          </p:nvSpPr>
          <p:spPr>
            <a:xfrm flipH="false" flipV="false" rot="0">
              <a:off x="0" y="127"/>
              <a:ext cx="237363" cy="235839"/>
            </a:xfrm>
            <a:custGeom>
              <a:avLst/>
              <a:gdLst/>
              <a:ahLst/>
              <a:cxnLst/>
              <a:rect r="r" b="b" t="t" l="l"/>
              <a:pathLst>
                <a:path h="235839" w="237363">
                  <a:moveTo>
                    <a:pt x="0" y="118618"/>
                  </a:moveTo>
                  <a:cubicBezTo>
                    <a:pt x="0" y="182499"/>
                    <a:pt x="53213" y="235839"/>
                    <a:pt x="118745" y="235839"/>
                  </a:cubicBezTo>
                  <a:cubicBezTo>
                    <a:pt x="184277" y="235839"/>
                    <a:pt x="237363" y="182626"/>
                    <a:pt x="237363" y="118618"/>
                  </a:cubicBezTo>
                  <a:cubicBezTo>
                    <a:pt x="237363" y="53213"/>
                    <a:pt x="184150" y="0"/>
                    <a:pt x="118745" y="0"/>
                  </a:cubicBezTo>
                  <a:cubicBezTo>
                    <a:pt x="53340" y="0"/>
                    <a:pt x="0" y="53213"/>
                    <a:pt x="0" y="118618"/>
                  </a:cubicBezTo>
                  <a:close/>
                </a:path>
              </a:pathLst>
            </a:custGeom>
            <a:solidFill>
              <a:srgbClr val="D9E1E3"/>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4430234" y="3081700"/>
            <a:ext cx="1014900" cy="1014900"/>
          </a:xfrm>
          <a:custGeom>
            <a:avLst/>
            <a:gdLst/>
            <a:ahLst/>
            <a:cxnLst/>
            <a:rect r="r" b="b" t="t" l="l"/>
            <a:pathLst>
              <a:path h="1014900" w="1014900">
                <a:moveTo>
                  <a:pt x="0" y="0"/>
                </a:moveTo>
                <a:lnTo>
                  <a:pt x="1014900" y="0"/>
                </a:lnTo>
                <a:lnTo>
                  <a:pt x="1014900" y="1014900"/>
                </a:lnTo>
                <a:lnTo>
                  <a:pt x="0" y="1014900"/>
                </a:lnTo>
                <a:lnTo>
                  <a:pt x="0" y="0"/>
                </a:lnTo>
                <a:close/>
              </a:path>
            </a:pathLst>
          </a:custGeom>
          <a:blipFill>
            <a:blip r:embed="rId4"/>
            <a:stretch>
              <a:fillRect l="0" t="0" r="0" b="0"/>
            </a:stretch>
          </a:blipFill>
        </p:spPr>
      </p:sp>
      <p:sp>
        <p:nvSpPr>
          <p:cNvPr name="Freeform 4" id="4"/>
          <p:cNvSpPr/>
          <p:nvPr/>
        </p:nvSpPr>
        <p:spPr>
          <a:xfrm flipH="false" flipV="false" rot="0">
            <a:off x="14353400" y="66690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5"/>
            <a:stretch>
              <a:fillRect l="0" t="0" r="0" b="0"/>
            </a:stretch>
          </a:blipFill>
        </p:spPr>
      </p:sp>
      <p:sp>
        <p:nvSpPr>
          <p:cNvPr name="Freeform 5" id="5"/>
          <p:cNvSpPr/>
          <p:nvPr/>
        </p:nvSpPr>
        <p:spPr>
          <a:xfrm flipH="false" flipV="false" rot="0">
            <a:off x="7266250" y="199400"/>
            <a:ext cx="1994200" cy="1994200"/>
          </a:xfrm>
          <a:custGeom>
            <a:avLst/>
            <a:gdLst/>
            <a:ahLst/>
            <a:cxnLst/>
            <a:rect r="r" b="b" t="t" l="l"/>
            <a:pathLst>
              <a:path h="1994200" w="1994200">
                <a:moveTo>
                  <a:pt x="0" y="0"/>
                </a:moveTo>
                <a:lnTo>
                  <a:pt x="1994200" y="0"/>
                </a:lnTo>
                <a:lnTo>
                  <a:pt x="1994200" y="1994200"/>
                </a:lnTo>
                <a:lnTo>
                  <a:pt x="0" y="1994200"/>
                </a:lnTo>
                <a:lnTo>
                  <a:pt x="0" y="0"/>
                </a:lnTo>
                <a:close/>
              </a:path>
            </a:pathLst>
          </a:custGeom>
          <a:blipFill>
            <a:blip r:embed="rId5"/>
            <a:stretch>
              <a:fillRect l="0" t="0" r="0" b="0"/>
            </a:stretch>
          </a:blipFill>
        </p:spPr>
      </p:sp>
      <p:sp>
        <p:nvSpPr>
          <p:cNvPr name="Freeform 6" id="6"/>
          <p:cNvSpPr/>
          <p:nvPr/>
        </p:nvSpPr>
        <p:spPr>
          <a:xfrm flipH="false" flipV="false" rot="0">
            <a:off x="-395550" y="1337300"/>
            <a:ext cx="3777550" cy="3777550"/>
          </a:xfrm>
          <a:custGeom>
            <a:avLst/>
            <a:gdLst/>
            <a:ahLst/>
            <a:cxnLst/>
            <a:rect r="r" b="b" t="t" l="l"/>
            <a:pathLst>
              <a:path h="3777550" w="3777550">
                <a:moveTo>
                  <a:pt x="0" y="0"/>
                </a:moveTo>
                <a:lnTo>
                  <a:pt x="3777550" y="0"/>
                </a:lnTo>
                <a:lnTo>
                  <a:pt x="3777550" y="3777550"/>
                </a:lnTo>
                <a:lnTo>
                  <a:pt x="0" y="3777550"/>
                </a:lnTo>
                <a:lnTo>
                  <a:pt x="0" y="0"/>
                </a:lnTo>
                <a:close/>
              </a:path>
            </a:pathLst>
          </a:custGeom>
          <a:blipFill>
            <a:blip r:embed="rId6"/>
            <a:stretch>
              <a:fillRect l="0" t="0" r="0" b="0"/>
            </a:stretch>
          </a:blipFill>
        </p:spPr>
      </p:sp>
      <p:sp>
        <p:nvSpPr>
          <p:cNvPr name="Freeform 7" id="7"/>
          <p:cNvSpPr/>
          <p:nvPr/>
        </p:nvSpPr>
        <p:spPr>
          <a:xfrm flipH="false" flipV="false" rot="0">
            <a:off x="1323500" y="7772854"/>
            <a:ext cx="2618250" cy="2618250"/>
          </a:xfrm>
          <a:custGeom>
            <a:avLst/>
            <a:gdLst/>
            <a:ahLst/>
            <a:cxnLst/>
            <a:rect r="r" b="b" t="t" l="l"/>
            <a:pathLst>
              <a:path h="2618250" w="2618250">
                <a:moveTo>
                  <a:pt x="0" y="0"/>
                </a:moveTo>
                <a:lnTo>
                  <a:pt x="2618250" y="0"/>
                </a:lnTo>
                <a:lnTo>
                  <a:pt x="2618250" y="2618250"/>
                </a:lnTo>
                <a:lnTo>
                  <a:pt x="0" y="2618250"/>
                </a:lnTo>
                <a:lnTo>
                  <a:pt x="0" y="0"/>
                </a:lnTo>
                <a:close/>
              </a:path>
            </a:pathLst>
          </a:custGeom>
          <a:blipFill>
            <a:blip r:embed="rId7"/>
            <a:stretch>
              <a:fillRect l="0" t="0" r="0" b="0"/>
            </a:stretch>
          </a:blipFill>
        </p:spPr>
      </p:sp>
      <p:sp>
        <p:nvSpPr>
          <p:cNvPr name="Freeform 8" id="8"/>
          <p:cNvSpPr/>
          <p:nvPr/>
        </p:nvSpPr>
        <p:spPr>
          <a:xfrm flipH="false" flipV="false" rot="0">
            <a:off x="16913800" y="5876350"/>
            <a:ext cx="792650" cy="792650"/>
          </a:xfrm>
          <a:custGeom>
            <a:avLst/>
            <a:gdLst/>
            <a:ahLst/>
            <a:cxnLst/>
            <a:rect r="r" b="b" t="t" l="l"/>
            <a:pathLst>
              <a:path h="792650" w="792650">
                <a:moveTo>
                  <a:pt x="0" y="0"/>
                </a:moveTo>
                <a:lnTo>
                  <a:pt x="792650" y="0"/>
                </a:lnTo>
                <a:lnTo>
                  <a:pt x="792650" y="792650"/>
                </a:lnTo>
                <a:lnTo>
                  <a:pt x="0" y="792650"/>
                </a:lnTo>
                <a:lnTo>
                  <a:pt x="0" y="0"/>
                </a:lnTo>
                <a:close/>
              </a:path>
            </a:pathLst>
          </a:custGeom>
          <a:blipFill>
            <a:blip r:embed="rId8"/>
            <a:stretch>
              <a:fillRect l="0" t="0" r="0" b="0"/>
            </a:stretch>
          </a:blipFill>
        </p:spPr>
      </p:sp>
      <p:grpSp>
        <p:nvGrpSpPr>
          <p:cNvPr name="Group 9" id="9"/>
          <p:cNvGrpSpPr/>
          <p:nvPr/>
        </p:nvGrpSpPr>
        <p:grpSpPr>
          <a:xfrm rot="0">
            <a:off x="0" y="0"/>
            <a:ext cx="18288000" cy="10287000"/>
            <a:chOff x="0" y="0"/>
            <a:chExt cx="4816593" cy="2709333"/>
          </a:xfrm>
        </p:grpSpPr>
        <p:sp>
          <p:nvSpPr>
            <p:cNvPr name="Freeform 10" id="10"/>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2745"/>
              </a:srgbClr>
            </a:solidFill>
          </p:spPr>
        </p:sp>
        <p:sp>
          <p:nvSpPr>
            <p:cNvPr name="TextBox 11" id="11"/>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12" id="12"/>
          <p:cNvSpPr txBox="true"/>
          <p:nvPr/>
        </p:nvSpPr>
        <p:spPr>
          <a:xfrm rot="0">
            <a:off x="2992026" y="4567163"/>
            <a:ext cx="12536848" cy="1085833"/>
          </a:xfrm>
          <a:prstGeom prst="rect">
            <a:avLst/>
          </a:prstGeom>
        </p:spPr>
        <p:txBody>
          <a:bodyPr anchor="t" rtlCol="false" tIns="0" lIns="0" bIns="0" rIns="0">
            <a:spAutoFit/>
          </a:bodyPr>
          <a:lstStyle/>
          <a:p>
            <a:pPr algn="ctr">
              <a:lnSpc>
                <a:spcPts val="8519"/>
              </a:lnSpc>
              <a:spcBef>
                <a:spcPct val="0"/>
              </a:spcBef>
            </a:pPr>
            <a:r>
              <a:rPr lang="en-US" b="true" sz="7099">
                <a:solidFill>
                  <a:srgbClr val="FFFFFF"/>
                </a:solidFill>
                <a:latin typeface="Montserrat Bold"/>
                <a:ea typeface="Montserrat Bold"/>
                <a:cs typeface="Montserrat Bold"/>
                <a:sym typeface="Montserrat Bold"/>
              </a:rPr>
              <a:t>How to power this circuit?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E2A47">
                <a:alpha val="40784"/>
              </a:srgbClr>
            </a:solidFill>
          </p:spPr>
        </p:sp>
        <p:sp>
          <p:nvSpPr>
            <p:cNvPr name="TextBox 5" id="5"/>
            <p:cNvSpPr txBox="true"/>
            <p:nvPr/>
          </p:nvSpPr>
          <p:spPr>
            <a:xfrm>
              <a:off x="0" y="0"/>
              <a:ext cx="4816593" cy="2709333"/>
            </a:xfrm>
            <a:prstGeom prst="rect">
              <a:avLst/>
            </a:prstGeom>
          </p:spPr>
          <p:txBody>
            <a:bodyPr anchor="ctr" rtlCol="false" tIns="50800" lIns="50800" bIns="50800" rIns="50800"/>
            <a:lstStyle/>
            <a:p>
              <a:pPr algn="ctr">
                <a:lnSpc>
                  <a:spcPts val="2160"/>
                </a:lnSpc>
              </a:pPr>
            </a:p>
          </p:txBody>
        </p:sp>
      </p:grpSp>
      <p:sp>
        <p:nvSpPr>
          <p:cNvPr name="TextBox 6" id="6"/>
          <p:cNvSpPr txBox="true"/>
          <p:nvPr/>
        </p:nvSpPr>
        <p:spPr>
          <a:xfrm rot="0">
            <a:off x="5267480" y="4167661"/>
            <a:ext cx="7753039" cy="1951617"/>
          </a:xfrm>
          <a:prstGeom prst="rect">
            <a:avLst/>
          </a:prstGeom>
        </p:spPr>
        <p:txBody>
          <a:bodyPr anchor="t" rtlCol="false" tIns="0" lIns="0" bIns="0" rIns="0">
            <a:spAutoFit/>
          </a:bodyPr>
          <a:lstStyle/>
          <a:p>
            <a:pPr algn="ctr">
              <a:lnSpc>
                <a:spcPts val="15432"/>
              </a:lnSpc>
              <a:spcBef>
                <a:spcPct val="0"/>
              </a:spcBef>
            </a:pPr>
            <a:r>
              <a:rPr lang="en-US" b="true" sz="12860">
                <a:solidFill>
                  <a:srgbClr val="FFFEF7"/>
                </a:solidFill>
                <a:latin typeface="Montserrat Bold"/>
                <a:ea typeface="Montserrat Bold"/>
                <a:cs typeface="Montserrat Bold"/>
                <a:sym typeface="Montserrat Bold"/>
              </a:rPr>
              <a:t>Battaries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DAGpyoV-5_c</dc:identifier>
  <dcterms:modified xsi:type="dcterms:W3CDTF">2011-08-01T06:04:30Z</dcterms:modified>
  <cp:revision>1</cp:revision>
  <dc:title>Power</dc:title>
</cp:coreProperties>
</file>